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6B"/>
    <a:srgbClr val="EC9C05"/>
    <a:srgbClr val="009EE3"/>
    <a:srgbClr val="00AFEF"/>
    <a:srgbClr val="00ACED"/>
    <a:srgbClr val="F35F9B"/>
    <a:srgbClr val="FF0066"/>
    <a:srgbClr val="FFFFFF"/>
    <a:srgbClr val="086CBA"/>
    <a:srgbClr val="F47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EB4A4E54-65B5-46F0-A251-390DE44473DC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862F6225-D9B2-4AB3-8595-E01E4D81F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Основан в 2022 году. 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Более 50 программ дополнительного профессионального образования.</a:t>
            </a: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7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72161-38D5-4DBE-A076-33EE9B30E7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0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82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9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3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7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EDECE-8CE7-4C2E-A9A3-316F62B04A4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1FD72-2C0B-42FB-B1DD-10198E694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mailto:dpo@umcgokuban.ru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8BAC58B0-5ED0-050D-DB1F-3BDFE7A0A6E2}"/>
              </a:ext>
            </a:extLst>
          </p:cNvPr>
          <p:cNvSpPr/>
          <p:nvPr/>
        </p:nvSpPr>
        <p:spPr>
          <a:xfrm rot="10800000">
            <a:off x="6621962" y="184426"/>
            <a:ext cx="6976235" cy="2483054"/>
          </a:xfrm>
          <a:prstGeom prst="triangle">
            <a:avLst>
              <a:gd name="adj" fmla="val 48893"/>
            </a:avLst>
          </a:prstGeom>
          <a:gradFill>
            <a:gsLst>
              <a:gs pos="0">
                <a:srgbClr val="FF0000"/>
              </a:gs>
              <a:gs pos="97000">
                <a:schemeClr val="bg1"/>
              </a:gs>
              <a:gs pos="96000">
                <a:schemeClr val="bg1">
                  <a:lumMod val="95000"/>
                </a:schemeClr>
              </a:gs>
              <a:gs pos="7262">
                <a:srgbClr val="FF7D7D"/>
              </a:gs>
              <a:gs pos="16771">
                <a:srgbClr val="FF3737"/>
              </a:gs>
              <a:gs pos="32000">
                <a:srgbClr val="FF0000"/>
              </a:gs>
              <a:gs pos="39000">
                <a:srgbClr val="0070C0"/>
              </a:gs>
              <a:gs pos="54000">
                <a:srgbClr val="00B0F0"/>
              </a:gs>
              <a:gs pos="73000">
                <a:srgbClr val="0070C0"/>
              </a:gs>
              <a:gs pos="83000">
                <a:schemeClr val="bg1"/>
              </a:gs>
            </a:gsLst>
            <a:lin ang="5400000" scaled="1"/>
          </a:gradFill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5932EA-B495-A8AC-53B2-225F151688E8}"/>
              </a:ext>
            </a:extLst>
          </p:cNvPr>
          <p:cNvSpPr/>
          <p:nvPr/>
        </p:nvSpPr>
        <p:spPr>
          <a:xfrm>
            <a:off x="3715642" y="0"/>
            <a:ext cx="4373811" cy="6836878"/>
          </a:xfrm>
          <a:prstGeom prst="rect">
            <a:avLst/>
          </a:prstGeom>
          <a:gradFill>
            <a:gsLst>
              <a:gs pos="66000">
                <a:srgbClr val="FFFFFF"/>
              </a:gs>
              <a:gs pos="11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-22566" y="-19249"/>
            <a:ext cx="3685852" cy="6836878"/>
          </a:xfrm>
          <a:prstGeom prst="rect">
            <a:avLst/>
          </a:prstGeom>
          <a:gradFill>
            <a:gsLst>
              <a:gs pos="4466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11000">
                <a:srgbClr val="009EE3"/>
              </a:gs>
              <a:gs pos="26000">
                <a:schemeClr val="accent1">
                  <a:lumMod val="60000"/>
                  <a:lumOff val="40000"/>
                </a:schemeClr>
              </a:gs>
              <a:gs pos="60000">
                <a:srgbClr val="00AFEF"/>
              </a:gs>
              <a:gs pos="31000">
                <a:srgbClr val="0070C0"/>
              </a:gs>
              <a:gs pos="43000">
                <a:srgbClr val="086CBA"/>
              </a:gs>
              <a:gs pos="92179">
                <a:srgbClr val="0070C0"/>
              </a:gs>
              <a:gs pos="86035">
                <a:srgbClr val="6CACDB"/>
              </a:gs>
              <a:gs pos="70000">
                <a:srgbClr val="0070C0"/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06061" y="0"/>
            <a:ext cx="26613" cy="685800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H="1">
            <a:off x="24232" y="686469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5906" y="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0" y="0"/>
            <a:ext cx="0" cy="686469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92000" y="0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845212" y="4882634"/>
            <a:ext cx="2019089" cy="69346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400" b="1" dirty="0">
              <a:solidFill>
                <a:srgbClr val="17006B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728891" y="4883088"/>
            <a:ext cx="1937722" cy="72205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 Краснодар, ул.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Красная, 180Б </a:t>
            </a:r>
          </a:p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1600" b="1" dirty="0">
              <a:solidFill>
                <a:srgbClr val="1700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0274" y="3954977"/>
            <a:ext cx="3879383" cy="69474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5AEBF0-3A68-5974-00C8-2E15E4E7D83C}"/>
              </a:ext>
            </a:extLst>
          </p:cNvPr>
          <p:cNvSpPr/>
          <p:nvPr/>
        </p:nvSpPr>
        <p:spPr>
          <a:xfrm>
            <a:off x="3654902" y="6301221"/>
            <a:ext cx="454337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rgbClr val="17006B"/>
                </a:solidFill>
              </a:rPr>
              <a:t>Сайт: </a:t>
            </a:r>
            <a:r>
              <a:rPr lang="en-US" b="1" dirty="0">
                <a:solidFill>
                  <a:srgbClr val="17006B"/>
                </a:solidFill>
              </a:rPr>
              <a:t>UMCGOKUBAN.KRASNODAR.RU</a:t>
            </a:r>
            <a:endParaRPr lang="ru-RU" b="1" dirty="0">
              <a:solidFill>
                <a:srgbClr val="17006B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075474-65A4-D921-A7A0-D97306E1094D}"/>
              </a:ext>
            </a:extLst>
          </p:cNvPr>
          <p:cNvGrpSpPr/>
          <p:nvPr/>
        </p:nvGrpSpPr>
        <p:grpSpPr>
          <a:xfrm>
            <a:off x="4208332" y="295740"/>
            <a:ext cx="3468641" cy="3314499"/>
            <a:chOff x="318591" y="2485845"/>
            <a:chExt cx="1796415" cy="20324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88900" dir="2700000" sx="101000" sy="101000" algn="tl" rotWithShape="0">
              <a:prstClr val="black">
                <a:alpha val="56000"/>
              </a:prstClr>
            </a:outerShdw>
          </a:effectLst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FAB4B1-163C-1675-601D-B0E9BD67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7" y="3574536"/>
              <a:ext cx="830249" cy="943716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A0FF0CE-F085-1EE1-B8C7-1B4B68760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757" y="2489444"/>
              <a:ext cx="830249" cy="938181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B096809-562E-77AA-9BEE-75C78F50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114" y="3577305"/>
              <a:ext cx="830249" cy="940949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53B5C2-58FD-F853-9871-52175C3E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1" y="2485845"/>
              <a:ext cx="830249" cy="946484"/>
            </a:xfrm>
            <a:prstGeom prst="rect">
              <a:avLst/>
            </a:prstGeom>
            <a:grpFill/>
            <a:effectLst>
              <a:outerShdw blurRad="88900" dist="25400" dir="8400000" sx="94000" sy="94000" algn="ctr" rotWithShape="0">
                <a:schemeClr val="tx1"/>
              </a:outerShdw>
            </a:effectLst>
          </p:spPr>
        </p:pic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A0AC48-AEE2-0EC1-4BEB-28943F6C2ABC}"/>
              </a:ext>
            </a:extLst>
          </p:cNvPr>
          <p:cNvSpPr/>
          <p:nvPr/>
        </p:nvSpPr>
        <p:spPr>
          <a:xfrm>
            <a:off x="3603360" y="5984081"/>
            <a:ext cx="4491475" cy="507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2000" b="1" dirty="0">
                <a:solidFill>
                  <a:srgbClr val="17006B"/>
                </a:solidFill>
              </a:rPr>
              <a:t>E-mail: 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b="1" u="sng" dirty="0">
                <a:solidFill>
                  <a:srgbClr val="17006B"/>
                </a:solidFill>
              </a:rPr>
              <a:t>krasnodar.</a:t>
            </a:r>
            <a:r>
              <a:rPr lang="en-US" altLang="ru-RU" b="1" u="sng" dirty="0">
                <a:solidFill>
                  <a:srgbClr val="17006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b="1" u="sng" dirty="0">
              <a:solidFill>
                <a:srgbClr val="17006B"/>
              </a:solidFill>
            </a:endParaRPr>
          </a:p>
          <a:p>
            <a:pPr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defRPr/>
            </a:pPr>
            <a:endParaRPr lang="ru-RU" altLang="ru-RU" sz="900" b="1" i="1" dirty="0">
              <a:solidFill>
                <a:srgbClr val="1700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39C34A1-032B-ED1E-651C-1FCEEBBD5ED3}"/>
              </a:ext>
            </a:extLst>
          </p:cNvPr>
          <p:cNvCxnSpPr>
            <a:cxnSpLocks/>
          </p:cNvCxnSpPr>
          <p:nvPr/>
        </p:nvCxnSpPr>
        <p:spPr>
          <a:xfrm flipH="1">
            <a:off x="0" y="-962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87FB07-E59D-2ACC-5950-82E04A4FD595}"/>
              </a:ext>
            </a:extLst>
          </p:cNvPr>
          <p:cNvSpPr/>
          <p:nvPr/>
        </p:nvSpPr>
        <p:spPr>
          <a:xfrm>
            <a:off x="8075109" y="2711679"/>
            <a:ext cx="4092659" cy="4868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marL="180340" algn="ctr">
              <a:lnSpc>
                <a:spcPct val="120000"/>
              </a:lnSpc>
            </a:pP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PRO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</a:t>
            </a:r>
            <a:r>
              <a:rPr lang="ru-RU" sz="2300" b="1" dirty="0">
                <a:solidFill>
                  <a:srgbClr val="FF000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_  БЕЗОПАСНОСТЬ!</a:t>
            </a:r>
            <a:endParaRPr lang="ru-RU" sz="23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59A02E7-5D66-C478-6F73-DF39972CA87B}"/>
              </a:ext>
            </a:extLst>
          </p:cNvPr>
          <p:cNvSpPr/>
          <p:nvPr/>
        </p:nvSpPr>
        <p:spPr>
          <a:xfrm>
            <a:off x="7852485" y="3172337"/>
            <a:ext cx="449147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180340" algn="ctr"/>
            <a:r>
              <a:rPr lang="ru-RU" sz="2200" b="1" dirty="0">
                <a:solidFill>
                  <a:srgbClr val="0513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ПАВОДКИ!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D820F90-14CB-9C40-CA0D-07D860C146D7}"/>
              </a:ext>
            </a:extLst>
          </p:cNvPr>
          <p:cNvCxnSpPr/>
          <p:nvPr/>
        </p:nvCxnSpPr>
        <p:spPr>
          <a:xfrm>
            <a:off x="8103139" y="-4597"/>
            <a:ext cx="0" cy="6841475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505A4EF-3F33-54F2-EB67-B53917BCBD6A}"/>
              </a:ext>
            </a:extLst>
          </p:cNvPr>
          <p:cNvSpPr/>
          <p:nvPr/>
        </p:nvSpPr>
        <p:spPr>
          <a:xfrm rot="14077">
            <a:off x="1517385" y="7408304"/>
            <a:ext cx="5103343" cy="61305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ГКОУ ДПО «УМЦ ГО ЧС КК»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Директор: Склярова Олеся Сергеевна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290-21-26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C47CB49-0628-8AB7-3E43-E5DBC060F3E0}"/>
              </a:ext>
            </a:extLst>
          </p:cNvPr>
          <p:cNvSpPr/>
          <p:nvPr/>
        </p:nvSpPr>
        <p:spPr>
          <a:xfrm rot="39167">
            <a:off x="4345225" y="7231570"/>
            <a:ext cx="2331767" cy="61305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г.-к. Сочи, </a:t>
            </a:r>
            <a:endParaRPr lang="en-US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13" b="1" dirty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ул. Пасечная, 3 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213" b="1" dirty="0">
              <a:solidFill>
                <a:schemeClr val="bg1"/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BB572EB-8B5A-FB5A-4F7A-95134B4E8A35}"/>
              </a:ext>
            </a:extLst>
          </p:cNvPr>
          <p:cNvSpPr/>
          <p:nvPr/>
        </p:nvSpPr>
        <p:spPr>
          <a:xfrm rot="21534145">
            <a:off x="124298" y="7811015"/>
            <a:ext cx="3442569" cy="4071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dpo@umcgokuban.</a:t>
            </a:r>
            <a:r>
              <a:rPr lang="en-US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krasnodar.</a:t>
            </a:r>
            <a:r>
              <a:rPr lang="en-US" altLang="ru-RU" sz="1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altLang="ru-RU" sz="12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2CC3458-5625-6462-1511-521E326D8F1A}"/>
              </a:ext>
            </a:extLst>
          </p:cNvPr>
          <p:cNvSpPr/>
          <p:nvPr/>
        </p:nvSpPr>
        <p:spPr>
          <a:xfrm>
            <a:off x="270999" y="337151"/>
            <a:ext cx="3245319" cy="123713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ource Han Sans CN" charset="0"/>
                <a:cs typeface="Source Han Sans CN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ahoma" panose="020B0604030504040204" pitchFamily="34" charset="0"/>
              </a:rPr>
              <a:t>ЕЖЕГОДНОЕ ОБУЧЕНИЕ БОЛЕЕ 2000 ЧЕЛОВЕК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БОЛЕЕ 50 ПРОГРАММ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ДОПОЛНИТЕЛЬНОГО  ПРОФЕССИОНАЛЬНОГО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ОБРАЗОВАНИЯ, </a:t>
            </a:r>
            <a:endParaRPr lang="en-US" alt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ahoma" panose="020B060403050404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anose="020B0604030504040204" pitchFamily="34" charset="0"/>
              </a:rPr>
              <a:t> ПРОФЕССИОНАЛЬНОГО ОБУЧЕНИЯ</a:t>
            </a:r>
          </a:p>
          <a:p>
            <a:pPr algn="ct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defRPr/>
            </a:pP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35">
            <a:extLst>
              <a:ext uri="{FF2B5EF4-FFF2-40B4-BE49-F238E27FC236}">
                <a16:creationId xmlns:a16="http://schemas.microsoft.com/office/drawing/2014/main" id="{7C9F4FBF-5226-C17B-07C1-7967A7148E55}"/>
              </a:ext>
            </a:extLst>
          </p:cNvPr>
          <p:cNvSpPr txBox="1"/>
          <p:nvPr/>
        </p:nvSpPr>
        <p:spPr>
          <a:xfrm>
            <a:off x="8346" y="5628107"/>
            <a:ext cx="243842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РАСПРОСТРАНЕНИЕ «ЗНАНИЙ </a:t>
            </a:r>
            <a:endParaRPr lang="en-US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05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ДЛЯ ЖИЗНИ»</a:t>
            </a:r>
          </a:p>
          <a:p>
            <a:endParaRPr lang="ru-RU" sz="105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3D3AF043-0A67-0E85-B487-EEF72F24166E}"/>
              </a:ext>
            </a:extLst>
          </p:cNvPr>
          <p:cNvSpPr txBox="1"/>
          <p:nvPr/>
        </p:nvSpPr>
        <p:spPr>
          <a:xfrm>
            <a:off x="-17271" y="2150772"/>
            <a:ext cx="2297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ДОПОЛНИТЕЛЬБНЫХ ПРОФЕССИОНАЛЬНЫХ ПРОГРАММ (ПОВЫШЕНИЯ КВАЛИФИКАЦИИ И ПРОФЕССИОНАЛЬНОЙ ПЕРЕПОДГОТОВКИ)</a:t>
            </a:r>
          </a:p>
        </p:txBody>
      </p:sp>
      <p:sp>
        <p:nvSpPr>
          <p:cNvPr id="55" name="TextBox 37">
            <a:extLst>
              <a:ext uri="{FF2B5EF4-FFF2-40B4-BE49-F238E27FC236}">
                <a16:creationId xmlns:a16="http://schemas.microsoft.com/office/drawing/2014/main" id="{5D4255A6-B3A0-C07E-E604-9FE3E74AAE8A}"/>
              </a:ext>
            </a:extLst>
          </p:cNvPr>
          <p:cNvSpPr txBox="1"/>
          <p:nvPr/>
        </p:nvSpPr>
        <p:spPr>
          <a:xfrm>
            <a:off x="16043" y="3510138"/>
            <a:ext cx="2369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РЕАЛИЗАЦИЯ ПРОГРАММЫ ПРОФЕССИОНАЛЬНОГО ОБУЧЕНИЯ ПО ПРОФЕССИИ «МАТРОС-СПАСАТЕЛЬ»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32A4C91C-371A-B7D4-1B04-B18BA4E34D5D}"/>
              </a:ext>
            </a:extLst>
          </p:cNvPr>
          <p:cNvSpPr txBox="1"/>
          <p:nvPr/>
        </p:nvSpPr>
        <p:spPr>
          <a:xfrm rot="2259">
            <a:off x="-46528" y="4389056"/>
            <a:ext cx="2369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ОКАЗАНИЕ МЕТОДИЧЕСКОЙ ПОМОЩИ ОРГАНИЗАЦИЯМ И НАСЕЛЕНИЮ В ОБЛАСТИ  ГО И ЗАЩИТЫ ОТ ЧС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09CBA95-CA80-F22C-2AE0-9CBA25F645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0" y="4438003"/>
            <a:ext cx="1161418" cy="724381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B6F5569-BAF1-C909-8ABC-9AA65237619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8"/>
          <a:stretch/>
        </p:blipFill>
        <p:spPr>
          <a:xfrm>
            <a:off x="2288103" y="1915304"/>
            <a:ext cx="1212724" cy="724380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24C1634-4FE5-54A4-20B4-E4F658B5B6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1" y="3127785"/>
            <a:ext cx="1161505" cy="741487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59865ED1-F306-D347-5C5D-DDD7BBE34BE0}"/>
              </a:ext>
            </a:extLst>
          </p:cNvPr>
          <p:cNvCxnSpPr>
            <a:cxnSpLocks/>
          </p:cNvCxnSpPr>
          <p:nvPr/>
        </p:nvCxnSpPr>
        <p:spPr>
          <a:xfrm flipH="1">
            <a:off x="-21100" y="1704411"/>
            <a:ext cx="3684386" cy="0"/>
          </a:xfrm>
          <a:prstGeom prst="line">
            <a:avLst/>
          </a:prstGeom>
          <a:ln w="114300" cmpd="tri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5C6A46BB-DFEB-A459-EF64-71F0E2CDCE0F}"/>
              </a:ext>
            </a:extLst>
          </p:cNvPr>
          <p:cNvSpPr/>
          <p:nvPr/>
        </p:nvSpPr>
        <p:spPr>
          <a:xfrm>
            <a:off x="10440713" y="3659281"/>
            <a:ext cx="584638" cy="312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CEE920-26FD-99CB-F1BF-85E179A5AA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8" r="11243" b="27817"/>
          <a:stretch/>
        </p:blipFill>
        <p:spPr>
          <a:xfrm>
            <a:off x="2334551" y="5574389"/>
            <a:ext cx="1151971" cy="69075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7999F7-C31E-E50A-CC14-B07FF1FF4E6C}"/>
              </a:ext>
            </a:extLst>
          </p:cNvPr>
          <p:cNvSpPr txBox="1"/>
          <p:nvPr/>
        </p:nvSpPr>
        <p:spPr>
          <a:xfrm>
            <a:off x="2349893" y="5590388"/>
            <a:ext cx="6884632" cy="37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dirty="0">
                <a:solidFill>
                  <a:srgbClr val="170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Тел.: 8(861) 290-21-00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A17287B-1068-6BDD-F8C1-07D68632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45" y="3815509"/>
            <a:ext cx="4027821" cy="27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CACBD7-D05C-206B-C296-BA1E61E93656}"/>
              </a:ext>
            </a:extLst>
          </p:cNvPr>
          <p:cNvSpPr/>
          <p:nvPr/>
        </p:nvSpPr>
        <p:spPr>
          <a:xfrm>
            <a:off x="8304577" y="718260"/>
            <a:ext cx="3735464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ГОСУДАРСТВЕННОЕ КАЗЕННОЕ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sz="93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«УЧЕБНО-МЕТОДИЧЕСКИЙ ЦЕНТР ПО ГРАЖДАНСКОЙ ОБОРОНЕ И ЧРЕЗВЫЧАЙНЫМ СИТУАЦИЯМ КРАСНОДАРСКОГО КРАЯ»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09B4097-E100-A485-2CA1-A4227107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15" y="1324681"/>
            <a:ext cx="1087307" cy="9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F3B01B-65F4-EE25-12DA-B5B8C0EC6F62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28" y="76578"/>
            <a:ext cx="504789" cy="58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83B572-D190-EF1E-42A0-9128F5CC7E9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501" l="0" r="100000">
                        <a14:foregroundMark x1="49634" y1="25374" x2="50092" y2="84359"/>
                        <a14:foregroundMark x1="26282" y1="54659" x2="73535" y2="54659"/>
                        <a14:foregroundMark x1="34707" y1="42263" x2="63370" y2="67554"/>
                        <a14:foregroundMark x1="63828" y1="41847" x2="34249" y2="69551"/>
                        <a14:foregroundMark x1="32051" y1="56323" x2="66026" y2="57072"/>
                        <a14:foregroundMark x1="47894" y1="31032" x2="47894" y2="7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285" y="162431"/>
            <a:ext cx="459359" cy="505632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61531112-B1FA-70C3-3489-BECFB2E5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73" y="148936"/>
            <a:ext cx="2739480" cy="3019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ГРАЖДАНСКОЙ ОБОРОНЫ </a:t>
            </a:r>
            <a:endParaRPr lang="en-US" alt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ЧРЕЗВЫЧАЙНЫХ СИТУАЦИЙ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4206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22DFA3-5D67-FA34-108F-1B78BBA9E714}"/>
              </a:ext>
            </a:extLst>
          </p:cNvPr>
          <p:cNvSpPr/>
          <p:nvPr/>
        </p:nvSpPr>
        <p:spPr>
          <a:xfrm>
            <a:off x="0" y="126473"/>
            <a:ext cx="12167768" cy="8756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6AED088-7F16-98D1-0B2A-2217452F3E8D}"/>
              </a:ext>
            </a:extLst>
          </p:cNvPr>
          <p:cNvCxnSpPr>
            <a:cxnSpLocks/>
          </p:cNvCxnSpPr>
          <p:nvPr/>
        </p:nvCxnSpPr>
        <p:spPr>
          <a:xfrm flipH="1">
            <a:off x="0" y="-9625"/>
            <a:ext cx="12167768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42AF7D-D0F0-FDF4-628B-F126919DD67A}"/>
              </a:ext>
            </a:extLst>
          </p:cNvPr>
          <p:cNvSpPr/>
          <p:nvPr/>
        </p:nvSpPr>
        <p:spPr>
          <a:xfrm>
            <a:off x="24231" y="143043"/>
            <a:ext cx="317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ПОДГОТОВЬТЕСЬ ЗАРАНЕЕ К ВОЗМОЖНОМУ ПАВОДКУ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C9689-6184-86B3-AAF3-01C6140AE0E7}"/>
              </a:ext>
            </a:extLst>
          </p:cNvPr>
          <p:cNvSpPr txBox="1"/>
          <p:nvPr/>
        </p:nvSpPr>
        <p:spPr>
          <a:xfrm>
            <a:off x="2949613" y="67482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СЛУЧИЛСЯ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РЕЗКИЙ ПОДЪЁМ ВОДЫ: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9E04EE-3690-2163-64A6-ED7B594551EE}"/>
              </a:ext>
            </a:extLst>
          </p:cNvPr>
          <p:cNvSpPr txBox="1"/>
          <p:nvPr/>
        </p:nvSpPr>
        <p:spPr>
          <a:xfrm>
            <a:off x="7128527" y="160908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ПОЛУЧЕНА ИНФОРМАЦИЯ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 ЭВАКУАЦИИ:</a:t>
            </a:r>
          </a:p>
        </p:txBody>
      </p:sp>
      <p:sp>
        <p:nvSpPr>
          <p:cNvPr id="7" name="Стрелка: шеврон 6">
            <a:extLst>
              <a:ext uri="{FF2B5EF4-FFF2-40B4-BE49-F238E27FC236}">
                <a16:creationId xmlns:a16="http://schemas.microsoft.com/office/drawing/2014/main" id="{A771084D-8BA9-B0B2-7C5B-268579F5BF06}"/>
              </a:ext>
            </a:extLst>
          </p:cNvPr>
          <p:cNvSpPr/>
          <p:nvPr/>
        </p:nvSpPr>
        <p:spPr>
          <a:xfrm>
            <a:off x="7291259" y="44481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C76EBADB-504F-2392-136D-11C2F5467114}"/>
              </a:ext>
            </a:extLst>
          </p:cNvPr>
          <p:cNvSpPr/>
          <p:nvPr/>
        </p:nvSpPr>
        <p:spPr>
          <a:xfrm>
            <a:off x="3106146" y="44480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488AAE-C46D-5C75-C77E-DD561627E265}"/>
              </a:ext>
            </a:extLst>
          </p:cNvPr>
          <p:cNvSpPr/>
          <p:nvPr/>
        </p:nvSpPr>
        <p:spPr>
          <a:xfrm>
            <a:off x="24232" y="4820"/>
            <a:ext cx="12167768" cy="875646"/>
          </a:xfrm>
          <a:prstGeom prst="rect">
            <a:avLst/>
          </a:prstGeom>
          <a:solidFill>
            <a:srgbClr val="EC9C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11C11C0-8780-0FCE-C08A-090EE59F9E74}"/>
              </a:ext>
            </a:extLst>
          </p:cNvPr>
          <p:cNvSpPr/>
          <p:nvPr/>
        </p:nvSpPr>
        <p:spPr>
          <a:xfrm>
            <a:off x="24231" y="164138"/>
            <a:ext cx="12167768" cy="8756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4B03F3-3C59-32D5-A60E-0919B17949FC}"/>
              </a:ext>
            </a:extLst>
          </p:cNvPr>
          <p:cNvSpPr/>
          <p:nvPr/>
        </p:nvSpPr>
        <p:spPr>
          <a:xfrm>
            <a:off x="48462" y="171241"/>
            <a:ext cx="317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ПОДГОТОВЬТЕСЬ ЗАРАНЕЕ К ВОЗМОЖНОМУ ПАВОДКУ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99269-D674-82C1-B62F-199ADC56A7BA}"/>
              </a:ext>
            </a:extLst>
          </p:cNvPr>
          <p:cNvSpPr txBox="1"/>
          <p:nvPr/>
        </p:nvSpPr>
        <p:spPr>
          <a:xfrm>
            <a:off x="2973844" y="105147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СЛУЧИЛСЯ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РЕЗКИЙ ПОДЪЁМ ВОДЫ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AAE636-4DA0-675D-8522-9EC52073BD43}"/>
              </a:ext>
            </a:extLst>
          </p:cNvPr>
          <p:cNvSpPr txBox="1"/>
          <p:nvPr/>
        </p:nvSpPr>
        <p:spPr>
          <a:xfrm>
            <a:off x="7343078" y="169769"/>
            <a:ext cx="611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ПОЛУЧЕНА ИНФОРМАЦИЯ </a:t>
            </a:r>
          </a:p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 ЭВАКУАЦИИ</a:t>
            </a:r>
          </a:p>
        </p:txBody>
      </p:sp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id="{7E2AC523-015F-DD4A-BE72-EB6B1AC97656}"/>
              </a:ext>
            </a:extLst>
          </p:cNvPr>
          <p:cNvSpPr/>
          <p:nvPr/>
        </p:nvSpPr>
        <p:spPr>
          <a:xfrm>
            <a:off x="7315490" y="82146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A8865D79-AE26-5C61-3274-FE568C036B88}"/>
              </a:ext>
            </a:extLst>
          </p:cNvPr>
          <p:cNvSpPr/>
          <p:nvPr/>
        </p:nvSpPr>
        <p:spPr>
          <a:xfrm>
            <a:off x="3130377" y="82145"/>
            <a:ext cx="1328075" cy="721892"/>
          </a:xfrm>
          <a:prstGeom prst="chevron">
            <a:avLst/>
          </a:prstGeom>
          <a:solidFill>
            <a:srgbClr val="C00000"/>
          </a:soli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618E616-E464-CDA0-1998-B1CEEF09B600}"/>
              </a:ext>
            </a:extLst>
          </p:cNvPr>
          <p:cNvCxnSpPr/>
          <p:nvPr/>
        </p:nvCxnSpPr>
        <p:spPr>
          <a:xfrm>
            <a:off x="24231" y="834933"/>
            <a:ext cx="12167769" cy="0"/>
          </a:xfrm>
          <a:prstGeom prst="line">
            <a:avLst/>
          </a:prstGeom>
          <a:ln w="38100">
            <a:solidFill>
              <a:srgbClr val="17006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315335-6FFE-4E65-809F-AE540FEC9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77" t="24579" r="3484" b="12332"/>
          <a:stretch/>
        </p:blipFill>
        <p:spPr>
          <a:xfrm>
            <a:off x="-1" y="817068"/>
            <a:ext cx="4177144" cy="6040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61CF35-9462-8001-A51D-FA9C2EA73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2" t="24579" r="28070" b="12332"/>
          <a:stretch/>
        </p:blipFill>
        <p:spPr>
          <a:xfrm>
            <a:off x="4136752" y="838472"/>
            <a:ext cx="4177144" cy="60409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A56321-E5DC-43CB-F58A-8A1D73F0F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3" t="24579" r="52500" b="12332"/>
          <a:stretch/>
        </p:blipFill>
        <p:spPr>
          <a:xfrm>
            <a:off x="8289663" y="846515"/>
            <a:ext cx="3902336" cy="60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3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227</Words>
  <Application>Microsoft Office PowerPoint</Application>
  <PresentationFormat>Широкоэкранный</PresentationFormat>
  <Paragraphs>45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tema.gochs@yandex.ru</cp:lastModifiedBy>
  <cp:revision>101</cp:revision>
  <cp:lastPrinted>2024-05-17T05:39:41Z</cp:lastPrinted>
  <dcterms:created xsi:type="dcterms:W3CDTF">2022-12-19T09:43:22Z</dcterms:created>
  <dcterms:modified xsi:type="dcterms:W3CDTF">2024-05-20T12:24:31Z</dcterms:modified>
</cp:coreProperties>
</file>