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12192000" cy="6858000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06B"/>
    <a:srgbClr val="394F76"/>
    <a:srgbClr val="FF3030"/>
    <a:srgbClr val="EC9C05"/>
    <a:srgbClr val="009EE3"/>
    <a:srgbClr val="00AFEF"/>
    <a:srgbClr val="00ACED"/>
    <a:srgbClr val="F35F9B"/>
    <a:srgbClr val="FF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35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231" cy="341065"/>
          </a:xfrm>
          <a:prstGeom prst="rect">
            <a:avLst/>
          </a:prstGeom>
        </p:spPr>
        <p:txBody>
          <a:bodyPr vert="horz" lIns="91439" tIns="45720" rIns="91439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699" y="0"/>
            <a:ext cx="4302231" cy="341065"/>
          </a:xfrm>
          <a:prstGeom prst="rect">
            <a:avLst/>
          </a:prstGeom>
        </p:spPr>
        <p:txBody>
          <a:bodyPr vert="horz" lIns="91439" tIns="45720" rIns="91439" bIns="45720" rtlCol="0"/>
          <a:lstStyle>
            <a:lvl1pPr algn="r">
              <a:defRPr sz="1200"/>
            </a:lvl1pPr>
          </a:lstStyle>
          <a:p>
            <a:fld id="{EB4A4E54-65B5-46F0-A251-390DE44473DC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20" rIns="91439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39" tIns="45720" rIns="91439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456613"/>
            <a:ext cx="4302231" cy="341064"/>
          </a:xfrm>
          <a:prstGeom prst="rect">
            <a:avLst/>
          </a:prstGeom>
        </p:spPr>
        <p:txBody>
          <a:bodyPr vert="horz" lIns="91439" tIns="45720" rIns="91439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699" y="6456613"/>
            <a:ext cx="4302231" cy="341064"/>
          </a:xfrm>
          <a:prstGeom prst="rect">
            <a:avLst/>
          </a:prstGeom>
        </p:spPr>
        <p:txBody>
          <a:bodyPr vert="horz" lIns="91439" tIns="45720" rIns="91439" bIns="45720" rtlCol="0" anchor="b"/>
          <a:lstStyle>
            <a:lvl1pPr algn="r">
              <a:defRPr sz="1200"/>
            </a:lvl1pPr>
          </a:lstStyle>
          <a:p>
            <a:fld id="{862F6225-D9B2-4AB3-8595-E01E4D81F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040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defRPr/>
            </a:pPr>
            <a:r>
              <a:rPr lang="ru-RU" alt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Основан в 2022 году. </a:t>
            </a:r>
          </a:p>
          <a:p>
            <a:pPr algn="ctr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defRPr/>
            </a:pPr>
            <a:r>
              <a:rPr lang="ru-RU" alt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Более 50 программ дополнительного профессионального образования.</a:t>
            </a:r>
          </a:p>
          <a:p>
            <a:pPr algn="ctr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defRPr/>
            </a:pPr>
            <a:endParaRPr lang="ru-RU" altLang="ru-RU" sz="7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defRPr/>
            </a:pPr>
            <a:endParaRPr lang="ru-RU" altLang="ru-RU" sz="7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cs typeface="Tahoma" panose="020B060403050404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E72161-38D5-4DBE-A076-33EE9B30E7D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16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EDECE-8CE7-4C2E-A9A3-316F62B04A4D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1FD72-2C0B-42FB-B1DD-10198E6947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791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EDECE-8CE7-4C2E-A9A3-316F62B04A4D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1FD72-2C0B-42FB-B1DD-10198E6947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60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EDECE-8CE7-4C2E-A9A3-316F62B04A4D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1FD72-2C0B-42FB-B1DD-10198E6947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115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8282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EDECE-8CE7-4C2E-A9A3-316F62B04A4D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1FD72-2C0B-42FB-B1DD-10198E6947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791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EDECE-8CE7-4C2E-A9A3-316F62B04A4D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1FD72-2C0B-42FB-B1DD-10198E6947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0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EDECE-8CE7-4C2E-A9A3-316F62B04A4D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1FD72-2C0B-42FB-B1DD-10198E6947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812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EDECE-8CE7-4C2E-A9A3-316F62B04A4D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1FD72-2C0B-42FB-B1DD-10198E6947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43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EDECE-8CE7-4C2E-A9A3-316F62B04A4D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1FD72-2C0B-42FB-B1DD-10198E6947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101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EDECE-8CE7-4C2E-A9A3-316F62B04A4D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1FD72-2C0B-42FB-B1DD-10198E6947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7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EDECE-8CE7-4C2E-A9A3-316F62B04A4D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1FD72-2C0B-42FB-B1DD-10198E6947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773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EDECE-8CE7-4C2E-A9A3-316F62B04A4D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1FD72-2C0B-42FB-B1DD-10198E6947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6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EDECE-8CE7-4C2E-A9A3-316F62B04A4D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1FD72-2C0B-42FB-B1DD-10198E6947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265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hyperlink" Target="mailto:dpo@umcgokuban.ru" TargetMode="External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8.jpe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7.jpeg"/><Relationship Id="rId4" Type="http://schemas.openxmlformats.org/officeDocument/2006/relationships/image" Target="../media/image2.png"/><Relationship Id="rId9" Type="http://schemas.openxmlformats.org/officeDocument/2006/relationships/image" Target="../media/image6.jpe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4.jpeg"/><Relationship Id="rId7" Type="http://schemas.openxmlformats.org/officeDocument/2006/relationships/image" Target="../media/image17.jpeg"/><Relationship Id="rId12" Type="http://schemas.openxmlformats.org/officeDocument/2006/relationships/image" Target="../media/image2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11" Type="http://schemas.openxmlformats.org/officeDocument/2006/relationships/image" Target="../media/image21.png"/><Relationship Id="rId5" Type="http://schemas.openxmlformats.org/officeDocument/2006/relationships/image" Target="../media/image16.png"/><Relationship Id="rId10" Type="http://schemas.openxmlformats.org/officeDocument/2006/relationships/image" Target="../media/image20.jpeg"/><Relationship Id="rId4" Type="http://schemas.openxmlformats.org/officeDocument/2006/relationships/image" Target="../media/image15.jpeg"/><Relationship Id="rId9" Type="http://schemas.openxmlformats.org/officeDocument/2006/relationships/image" Target="../media/image19.png"/><Relationship Id="rId1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>
            <a:extLst>
              <a:ext uri="{FF2B5EF4-FFF2-40B4-BE49-F238E27FC236}">
                <a16:creationId xmlns:a16="http://schemas.microsoft.com/office/drawing/2014/main" id="{8BAC58B0-5ED0-050D-DB1F-3BDFE7A0A6E2}"/>
              </a:ext>
            </a:extLst>
          </p:cNvPr>
          <p:cNvSpPr/>
          <p:nvPr/>
        </p:nvSpPr>
        <p:spPr>
          <a:xfrm rot="10800000">
            <a:off x="6540740" y="202894"/>
            <a:ext cx="6976235" cy="2483054"/>
          </a:xfrm>
          <a:prstGeom prst="triangle">
            <a:avLst>
              <a:gd name="adj" fmla="val 48893"/>
            </a:avLst>
          </a:prstGeom>
          <a:gradFill>
            <a:gsLst>
              <a:gs pos="0">
                <a:srgbClr val="FF0000"/>
              </a:gs>
              <a:gs pos="97000">
                <a:schemeClr val="bg1"/>
              </a:gs>
              <a:gs pos="96000">
                <a:schemeClr val="bg1">
                  <a:lumMod val="95000"/>
                </a:schemeClr>
              </a:gs>
              <a:gs pos="7262">
                <a:srgbClr val="FF7D7D"/>
              </a:gs>
              <a:gs pos="16771">
                <a:srgbClr val="FF3737"/>
              </a:gs>
              <a:gs pos="32000">
                <a:srgbClr val="FF0000"/>
              </a:gs>
              <a:gs pos="39000">
                <a:srgbClr val="0070C0"/>
              </a:gs>
              <a:gs pos="54000">
                <a:srgbClr val="00B0F0"/>
              </a:gs>
              <a:gs pos="73000">
                <a:srgbClr val="0070C0"/>
              </a:gs>
              <a:gs pos="83000">
                <a:schemeClr val="bg1"/>
              </a:gs>
            </a:gsLst>
            <a:lin ang="5400000" scaled="1"/>
          </a:gradFill>
          <a:effectLst>
            <a:softEdge rad="127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615932EA-B495-A8AC-53B2-225F151688E8}"/>
              </a:ext>
            </a:extLst>
          </p:cNvPr>
          <p:cNvSpPr/>
          <p:nvPr/>
        </p:nvSpPr>
        <p:spPr>
          <a:xfrm>
            <a:off x="3715642" y="0"/>
            <a:ext cx="4373811" cy="6836878"/>
          </a:xfrm>
          <a:prstGeom prst="rect">
            <a:avLst/>
          </a:prstGeom>
          <a:gradFill>
            <a:gsLst>
              <a:gs pos="66000">
                <a:srgbClr val="FFFFFF"/>
              </a:gs>
              <a:gs pos="11000">
                <a:srgbClr val="FF000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8106061" y="0"/>
            <a:ext cx="26613" cy="685800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cxnSpLocks/>
          </p:cNvCxnSpPr>
          <p:nvPr/>
        </p:nvCxnSpPr>
        <p:spPr>
          <a:xfrm flipH="1" flipV="1">
            <a:off x="-3588" y="6846072"/>
            <a:ext cx="12195588" cy="18623"/>
          </a:xfrm>
          <a:prstGeom prst="line">
            <a:avLst/>
          </a:prstGeom>
          <a:ln w="38100">
            <a:solidFill>
              <a:srgbClr val="1700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705906" y="4597"/>
            <a:ext cx="0" cy="6841475"/>
          </a:xfrm>
          <a:prstGeom prst="line">
            <a:avLst/>
          </a:prstGeom>
          <a:ln w="38100">
            <a:solidFill>
              <a:srgbClr val="1700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cxnSpLocks/>
          </p:cNvCxnSpPr>
          <p:nvPr/>
        </p:nvCxnSpPr>
        <p:spPr>
          <a:xfrm>
            <a:off x="0" y="0"/>
            <a:ext cx="0" cy="6864695"/>
          </a:xfrm>
          <a:prstGeom prst="line">
            <a:avLst/>
          </a:prstGeom>
          <a:ln w="38100">
            <a:solidFill>
              <a:srgbClr val="1700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2192000" y="0"/>
            <a:ext cx="0" cy="6841475"/>
          </a:xfrm>
          <a:prstGeom prst="line">
            <a:avLst/>
          </a:prstGeom>
          <a:ln w="38100">
            <a:solidFill>
              <a:srgbClr val="1700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3950274" y="3954977"/>
            <a:ext cx="3879383" cy="694742"/>
          </a:xfrm>
          <a:prstGeom prst="rect">
            <a:avLst/>
          </a:prstGeom>
          <a:noFill/>
          <a:effectLst>
            <a:softEdge rad="31750"/>
          </a:effectLst>
        </p:spPr>
        <p:txBody>
          <a:bodyPr wrap="square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9pPr>
          </a:lstStyle>
          <a:p>
            <a:pPr algn="ctr" eaLnBrk="1">
              <a:lnSpc>
                <a:spcPct val="150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sz="1400" b="1" dirty="0">
                <a:solidFill>
                  <a:srgbClr val="1700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Директор: Склярова Олеся Сергеевна</a:t>
            </a:r>
          </a:p>
          <a:p>
            <a:pPr algn="ctr" eaLnBrk="1">
              <a:lnSpc>
                <a:spcPct val="150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sz="1400" b="1" dirty="0">
                <a:solidFill>
                  <a:srgbClr val="1700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Тел.: 8(861) 290-21-26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C5AEBF0-3A68-5974-00C8-2E15E4E7D83C}"/>
              </a:ext>
            </a:extLst>
          </p:cNvPr>
          <p:cNvSpPr/>
          <p:nvPr/>
        </p:nvSpPr>
        <p:spPr>
          <a:xfrm>
            <a:off x="3654902" y="6301221"/>
            <a:ext cx="4543377" cy="34624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solidFill>
                  <a:srgbClr val="17006B"/>
                </a:solidFill>
              </a:rPr>
              <a:t>Сайт: </a:t>
            </a:r>
            <a:r>
              <a:rPr lang="en-US" b="1" dirty="0">
                <a:solidFill>
                  <a:srgbClr val="17006B"/>
                </a:solidFill>
              </a:rPr>
              <a:t>UMCGOKUBAN.KRASNODAR.RU</a:t>
            </a:r>
            <a:endParaRPr lang="ru-RU" b="1" dirty="0">
              <a:solidFill>
                <a:srgbClr val="17006B"/>
              </a:solidFill>
            </a:endParaRPr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60075474-65A4-D921-A7A0-D97306E1094D}"/>
              </a:ext>
            </a:extLst>
          </p:cNvPr>
          <p:cNvGrpSpPr/>
          <p:nvPr/>
        </p:nvGrpSpPr>
        <p:grpSpPr>
          <a:xfrm>
            <a:off x="4208332" y="295740"/>
            <a:ext cx="3468641" cy="3314499"/>
            <a:chOff x="318591" y="2485845"/>
            <a:chExt cx="1796415" cy="203240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88900" dir="2700000" sx="101000" sy="101000" algn="tl" rotWithShape="0">
              <a:prstClr val="black">
                <a:alpha val="56000"/>
              </a:prstClr>
            </a:outerShdw>
          </a:effectLst>
        </p:grpSpPr>
        <p:pic>
          <p:nvPicPr>
            <p:cNvPr id="19" name="Рисунок 18">
              <a:extLst>
                <a:ext uri="{FF2B5EF4-FFF2-40B4-BE49-F238E27FC236}">
                  <a16:creationId xmlns:a16="http://schemas.microsoft.com/office/drawing/2014/main" id="{36FAB4B1-163C-1675-601D-B0E9BD6778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327" y="3574536"/>
              <a:ext cx="830249" cy="943716"/>
            </a:xfrm>
            <a:prstGeom prst="rect">
              <a:avLst/>
            </a:prstGeom>
            <a:grpFill/>
            <a:effectLst>
              <a:outerShdw blurRad="88900" dist="25400" dir="8400000" sx="94000" sy="94000" algn="ctr" rotWithShape="0">
                <a:schemeClr val="tx1"/>
              </a:outerShdw>
            </a:effectLst>
          </p:spPr>
        </p:pic>
        <p:pic>
          <p:nvPicPr>
            <p:cNvPr id="20" name="Рисунок 19">
              <a:extLst>
                <a:ext uri="{FF2B5EF4-FFF2-40B4-BE49-F238E27FC236}">
                  <a16:creationId xmlns:a16="http://schemas.microsoft.com/office/drawing/2014/main" id="{EA0FF0CE-F085-1EE1-B8C7-1B4B68760A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4757" y="2489444"/>
              <a:ext cx="830249" cy="938181"/>
            </a:xfrm>
            <a:prstGeom prst="rect">
              <a:avLst/>
            </a:prstGeom>
            <a:grpFill/>
            <a:effectLst>
              <a:outerShdw blurRad="88900" dist="25400" dir="8400000" sx="94000" sy="94000" algn="ctr" rotWithShape="0">
                <a:schemeClr val="tx1"/>
              </a:outerShdw>
            </a:effectLst>
          </p:spPr>
        </p:pic>
        <p:pic>
          <p:nvPicPr>
            <p:cNvPr id="21" name="Рисунок 20">
              <a:extLst>
                <a:ext uri="{FF2B5EF4-FFF2-40B4-BE49-F238E27FC236}">
                  <a16:creationId xmlns:a16="http://schemas.microsoft.com/office/drawing/2014/main" id="{7B096809-562E-77AA-9BEE-75C78F50BFB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3114" y="3577305"/>
              <a:ext cx="830249" cy="940949"/>
            </a:xfrm>
            <a:prstGeom prst="rect">
              <a:avLst/>
            </a:prstGeom>
            <a:grpFill/>
            <a:effectLst>
              <a:outerShdw blurRad="88900" dist="25400" dir="8400000" sx="94000" sy="94000" algn="ctr" rotWithShape="0">
                <a:schemeClr val="tx1"/>
              </a:outerShdw>
            </a:effectLst>
          </p:spPr>
        </p:pic>
        <p:pic>
          <p:nvPicPr>
            <p:cNvPr id="22" name="Рисунок 21">
              <a:extLst>
                <a:ext uri="{FF2B5EF4-FFF2-40B4-BE49-F238E27FC236}">
                  <a16:creationId xmlns:a16="http://schemas.microsoft.com/office/drawing/2014/main" id="{9753B5C2-58FD-F853-9871-52175C3E964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8591" y="2485845"/>
              <a:ext cx="830249" cy="946484"/>
            </a:xfrm>
            <a:prstGeom prst="rect">
              <a:avLst/>
            </a:prstGeom>
            <a:grpFill/>
            <a:effectLst>
              <a:outerShdw blurRad="88900" dist="25400" dir="8400000" sx="94000" sy="94000" algn="ctr" rotWithShape="0">
                <a:schemeClr val="tx1"/>
              </a:outerShdw>
            </a:effectLst>
          </p:spPr>
        </p:pic>
      </p:grp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90A0AC48-AEE2-0EC1-4BEB-28943F6C2ABC}"/>
              </a:ext>
            </a:extLst>
          </p:cNvPr>
          <p:cNvSpPr/>
          <p:nvPr/>
        </p:nvSpPr>
        <p:spPr>
          <a:xfrm>
            <a:off x="3603360" y="5984081"/>
            <a:ext cx="4491475" cy="50738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defRPr/>
            </a:pPr>
            <a:r>
              <a:rPr lang="en-US" altLang="ru-RU" sz="2000" b="1" dirty="0">
                <a:solidFill>
                  <a:srgbClr val="17006B"/>
                </a:solidFill>
              </a:rPr>
              <a:t>E-mail: </a:t>
            </a:r>
            <a:r>
              <a:rPr lang="en-US" altLang="ru-RU" b="1" u="sng" dirty="0">
                <a:solidFill>
                  <a:srgbClr val="17006B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dpo@umcgokuban.</a:t>
            </a:r>
            <a:r>
              <a:rPr lang="en-US" b="1" u="sng" dirty="0">
                <a:solidFill>
                  <a:srgbClr val="17006B"/>
                </a:solidFill>
              </a:rPr>
              <a:t>krasnodar.</a:t>
            </a:r>
            <a:r>
              <a:rPr lang="en-US" altLang="ru-RU" b="1" u="sng" dirty="0">
                <a:solidFill>
                  <a:srgbClr val="17006B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</a:t>
            </a:r>
            <a:endParaRPr lang="en-US" altLang="ru-RU" b="1" u="sng" dirty="0">
              <a:solidFill>
                <a:srgbClr val="17006B"/>
              </a:solidFill>
            </a:endParaRPr>
          </a:p>
          <a:p>
            <a:pPr algn="ctr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defRPr/>
            </a:pPr>
            <a:endParaRPr lang="ru-RU" altLang="ru-RU" sz="900" b="1" i="1" dirty="0">
              <a:solidFill>
                <a:srgbClr val="17006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739C34A1-032B-ED1E-651C-1FCEEBBD5ED3}"/>
              </a:ext>
            </a:extLst>
          </p:cNvPr>
          <p:cNvCxnSpPr>
            <a:cxnSpLocks/>
          </p:cNvCxnSpPr>
          <p:nvPr/>
        </p:nvCxnSpPr>
        <p:spPr>
          <a:xfrm flipH="1">
            <a:off x="0" y="-9625"/>
            <a:ext cx="12167768" cy="0"/>
          </a:xfrm>
          <a:prstGeom prst="line">
            <a:avLst/>
          </a:prstGeom>
          <a:ln w="38100">
            <a:solidFill>
              <a:srgbClr val="1700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D087FB07-E59D-2ACC-5950-82E04A4FD595}"/>
              </a:ext>
            </a:extLst>
          </p:cNvPr>
          <p:cNvSpPr/>
          <p:nvPr/>
        </p:nvSpPr>
        <p:spPr>
          <a:xfrm>
            <a:off x="8075109" y="2711679"/>
            <a:ext cx="4092659" cy="4868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91440" tIns="45720" rIns="91440" bIns="45720">
            <a:spAutoFit/>
          </a:bodyPr>
          <a:lstStyle/>
          <a:p>
            <a:pPr marL="180340" algn="ctr">
              <a:lnSpc>
                <a:spcPct val="120000"/>
              </a:lnSpc>
            </a:pPr>
            <a:r>
              <a:rPr lang="en-US" sz="2300" b="1" dirty="0">
                <a:solidFill>
                  <a:srgbClr val="FF0000"/>
                </a:solidFill>
                <a:effectLst>
                  <a:outerShdw blurRad="50800" dist="38100" algn="l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PRO</a:t>
            </a:r>
            <a:r>
              <a:rPr lang="ru-RU" sz="2300" b="1" dirty="0">
                <a:solidFill>
                  <a:srgbClr val="FF0000"/>
                </a:solidFill>
                <a:effectLst>
                  <a:outerShdw blurRad="50800" dist="38100" algn="l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b="1" dirty="0">
                <a:solidFill>
                  <a:srgbClr val="FF0000"/>
                </a:solidFill>
                <a:effectLst>
                  <a:outerShdw blurRad="50800" dist="38100" algn="l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_</a:t>
            </a:r>
            <a:r>
              <a:rPr lang="ru-RU" sz="2300" b="1" dirty="0">
                <a:solidFill>
                  <a:srgbClr val="FF0000"/>
                </a:solidFill>
                <a:effectLst>
                  <a:outerShdw blurRad="50800" dist="38100" algn="l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_  БЕЗОПАСНОСТЬ!</a:t>
            </a:r>
            <a:endParaRPr lang="ru-RU" sz="2300" b="1" dirty="0">
              <a:solidFill>
                <a:srgbClr val="FF0000"/>
              </a:solidFill>
              <a:ea typeface="Times New Roman"/>
              <a:cs typeface="Times New Roman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F59A02E7-5D66-C478-6F73-DF39972CA87B}"/>
              </a:ext>
            </a:extLst>
          </p:cNvPr>
          <p:cNvSpPr/>
          <p:nvPr/>
        </p:nvSpPr>
        <p:spPr>
          <a:xfrm>
            <a:off x="7852485" y="3172337"/>
            <a:ext cx="449147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180340" algn="ctr"/>
            <a:r>
              <a:rPr lang="ru-RU" b="1" dirty="0">
                <a:solidFill>
                  <a:srgbClr val="05139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БЕСПИЛОТНЫЕ </a:t>
            </a:r>
          </a:p>
          <a:p>
            <a:pPr marL="180340" algn="ctr"/>
            <a:r>
              <a:rPr lang="ru-RU" b="1" dirty="0">
                <a:solidFill>
                  <a:srgbClr val="05139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ЛЕТАТЕЛЬНЫЕ АППАРАТЫ</a:t>
            </a:r>
          </a:p>
          <a:p>
            <a:pPr marL="180340" algn="ctr"/>
            <a:r>
              <a:rPr lang="ru-RU" sz="1400" b="1" dirty="0">
                <a:solidFill>
                  <a:srgbClr val="05139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(БПЛА)</a:t>
            </a:r>
          </a:p>
        </p:txBody>
      </p: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AD820F90-14CB-9C40-CA0D-07D860C146D7}"/>
              </a:ext>
            </a:extLst>
          </p:cNvPr>
          <p:cNvCxnSpPr/>
          <p:nvPr/>
        </p:nvCxnSpPr>
        <p:spPr>
          <a:xfrm>
            <a:off x="8103139" y="-4597"/>
            <a:ext cx="0" cy="6841475"/>
          </a:xfrm>
          <a:prstGeom prst="line">
            <a:avLst/>
          </a:prstGeom>
          <a:ln w="38100">
            <a:solidFill>
              <a:srgbClr val="1700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505A4EF-3F33-54F2-EB67-B53917BCBD6A}"/>
              </a:ext>
            </a:extLst>
          </p:cNvPr>
          <p:cNvSpPr/>
          <p:nvPr/>
        </p:nvSpPr>
        <p:spPr>
          <a:xfrm rot="14077">
            <a:off x="1517385" y="7408304"/>
            <a:ext cx="5103343" cy="613053"/>
          </a:xfrm>
          <a:prstGeom prst="rect">
            <a:avLst/>
          </a:prstGeom>
          <a:noFill/>
          <a:effectLst>
            <a:softEdge rad="31750"/>
          </a:effectLst>
        </p:spPr>
        <p:txBody>
          <a:bodyPr wrap="square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9pPr>
          </a:lstStyle>
          <a:p>
            <a:pPr algn="ctr" eaLnBrk="1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Clr>
                <a:srgbClr val="000000"/>
              </a:buClr>
              <a:buSzPct val="100000"/>
              <a:defRPr/>
            </a:pPr>
            <a:r>
              <a:rPr lang="ru-RU" altLang="ru-RU" sz="1213" b="1" dirty="0">
                <a:solidFill>
                  <a:schemeClr val="bg1"/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ГКОУ ДПО «УМЦ ГО ЧС КК»</a:t>
            </a:r>
          </a:p>
          <a:p>
            <a:pPr algn="ctr" eaLnBrk="1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Clr>
                <a:srgbClr val="000000"/>
              </a:buClr>
              <a:buSzPct val="100000"/>
              <a:defRPr/>
            </a:pPr>
            <a:r>
              <a:rPr lang="ru-RU" altLang="ru-RU" sz="1213" b="1" dirty="0">
                <a:solidFill>
                  <a:schemeClr val="bg1"/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Директор: Склярова Олеся Сергеевна</a:t>
            </a:r>
          </a:p>
          <a:p>
            <a:pPr algn="ctr" eaLnBrk="1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Clr>
                <a:srgbClr val="000000"/>
              </a:buClr>
              <a:buSzPct val="100000"/>
              <a:defRPr/>
            </a:pPr>
            <a:r>
              <a:rPr lang="ru-RU" altLang="ru-RU" sz="1213" b="1" dirty="0">
                <a:solidFill>
                  <a:schemeClr val="bg1"/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Тел.: 8(861) 290-21-26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FC47CB49-0628-8AB7-3E43-E5DBC060F3E0}"/>
              </a:ext>
            </a:extLst>
          </p:cNvPr>
          <p:cNvSpPr/>
          <p:nvPr/>
        </p:nvSpPr>
        <p:spPr>
          <a:xfrm rot="39167">
            <a:off x="4345225" y="7231570"/>
            <a:ext cx="2331767" cy="613053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9pPr>
          </a:lstStyle>
          <a:p>
            <a:pPr algn="ctr" eaLnBrk="1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Clr>
                <a:srgbClr val="000000"/>
              </a:buClr>
              <a:buSzPct val="100000"/>
              <a:defRPr/>
            </a:pPr>
            <a:r>
              <a:rPr lang="ru-RU" altLang="ru-RU" sz="1213" b="1" dirty="0">
                <a:solidFill>
                  <a:schemeClr val="bg1"/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г.-к. Сочи, </a:t>
            </a:r>
            <a:endParaRPr lang="en-US" altLang="ru-RU" sz="1213" b="1" dirty="0">
              <a:solidFill>
                <a:schemeClr val="bg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algn="ctr" eaLnBrk="1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Clr>
                <a:srgbClr val="000000"/>
              </a:buClr>
              <a:buSzPct val="100000"/>
              <a:defRPr/>
            </a:pPr>
            <a:r>
              <a:rPr lang="ru-RU" altLang="ru-RU" sz="1213" b="1" dirty="0">
                <a:solidFill>
                  <a:schemeClr val="bg1"/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ул. Пасечная, 3 </a:t>
            </a:r>
          </a:p>
          <a:p>
            <a:pPr algn="ctr" eaLnBrk="1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Clr>
                <a:srgbClr val="000000"/>
              </a:buClr>
              <a:buSzPct val="100000"/>
              <a:defRPr/>
            </a:pPr>
            <a:endParaRPr lang="ru-RU" altLang="ru-RU" sz="1213" b="1" dirty="0">
              <a:solidFill>
                <a:schemeClr val="bg1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BBB572EB-8B5A-FB5A-4F7A-95134B4E8A35}"/>
              </a:ext>
            </a:extLst>
          </p:cNvPr>
          <p:cNvSpPr/>
          <p:nvPr/>
        </p:nvSpPr>
        <p:spPr>
          <a:xfrm rot="21534145">
            <a:off x="124298" y="7811015"/>
            <a:ext cx="3442569" cy="4071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Clr>
                <a:srgbClr val="000000"/>
              </a:buClr>
              <a:buSzPct val="100000"/>
              <a:defRPr/>
            </a:pPr>
            <a:r>
              <a:rPr lang="en-US" altLang="ru-RU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E-mail: </a:t>
            </a:r>
            <a:r>
              <a:rPr lang="en-US" altLang="ru-RU" sz="12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dpo@umcgokuban.</a:t>
            </a:r>
            <a:r>
              <a:rPr lang="en-US" sz="12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krasnodar.</a:t>
            </a:r>
            <a:r>
              <a:rPr lang="en-US" altLang="ru-RU" sz="12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</a:t>
            </a:r>
            <a:endParaRPr lang="en-US" altLang="ru-RU" sz="1200" b="1" u="sng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Clr>
                <a:srgbClr val="000000"/>
              </a:buClr>
              <a:buSzPct val="100000"/>
              <a:defRPr/>
            </a:pPr>
            <a:endParaRPr lang="ru-RU" altLang="ru-RU" sz="1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TextBox 35">
            <a:extLst>
              <a:ext uri="{FF2B5EF4-FFF2-40B4-BE49-F238E27FC236}">
                <a16:creationId xmlns:a16="http://schemas.microsoft.com/office/drawing/2014/main" id="{7C9F4FBF-5226-C17B-07C1-7967A7148E55}"/>
              </a:ext>
            </a:extLst>
          </p:cNvPr>
          <p:cNvSpPr txBox="1"/>
          <p:nvPr/>
        </p:nvSpPr>
        <p:spPr>
          <a:xfrm>
            <a:off x="-28110" y="6075718"/>
            <a:ext cx="243842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РАСПРОСТРАНЕНИЕ «ЗНАНИЙ ДЛЯ ЖИЗНИ»</a:t>
            </a:r>
          </a:p>
          <a:p>
            <a:endParaRPr lang="ru-RU" sz="90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" name="TextBox 36">
            <a:extLst>
              <a:ext uri="{FF2B5EF4-FFF2-40B4-BE49-F238E27FC236}">
                <a16:creationId xmlns:a16="http://schemas.microsoft.com/office/drawing/2014/main" id="{3D3AF043-0A67-0E85-B487-EEF72F24166E}"/>
              </a:ext>
            </a:extLst>
          </p:cNvPr>
          <p:cNvSpPr txBox="1"/>
          <p:nvPr/>
        </p:nvSpPr>
        <p:spPr>
          <a:xfrm>
            <a:off x="15146" y="3591735"/>
            <a:ext cx="2414959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РЕАЛИЗАЦИЯ ДОПОЛНИТЕЛЬБНЫХ ПРОФЕССИОНАЛЬНЫХ ПРОГРАММ (ПОВЫШЕНИЯ КВАЛИФИКАЦИИ И ПРОФЕССИОНАЛЬНОЙ ПЕРЕПОДГОТОВКИ</a:t>
            </a:r>
          </a:p>
        </p:txBody>
      </p:sp>
      <p:sp>
        <p:nvSpPr>
          <p:cNvPr id="55" name="TextBox 37">
            <a:extLst>
              <a:ext uri="{FF2B5EF4-FFF2-40B4-BE49-F238E27FC236}">
                <a16:creationId xmlns:a16="http://schemas.microsoft.com/office/drawing/2014/main" id="{5D4255A6-B3A0-C07E-E604-9FE3E74AAE8A}"/>
              </a:ext>
            </a:extLst>
          </p:cNvPr>
          <p:cNvSpPr txBox="1"/>
          <p:nvPr/>
        </p:nvSpPr>
        <p:spPr>
          <a:xfrm>
            <a:off x="-3588" y="4593790"/>
            <a:ext cx="2369475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РЕАЛИЗАЦИЯ ПРОГРАММЫ ПРОФЕССИОНАЛЬНОГО ОБУЧЕНИЯ ПО ПРОФЕССИИ «МАТРОС-СПАСАТЕЛЬ»</a:t>
            </a:r>
          </a:p>
        </p:txBody>
      </p:sp>
      <p:sp>
        <p:nvSpPr>
          <p:cNvPr id="56" name="TextBox 38">
            <a:extLst>
              <a:ext uri="{FF2B5EF4-FFF2-40B4-BE49-F238E27FC236}">
                <a16:creationId xmlns:a16="http://schemas.microsoft.com/office/drawing/2014/main" id="{32A4C91C-371A-B7D4-1B04-B18BA4E34D5D}"/>
              </a:ext>
            </a:extLst>
          </p:cNvPr>
          <p:cNvSpPr txBox="1"/>
          <p:nvPr/>
        </p:nvSpPr>
        <p:spPr>
          <a:xfrm rot="2259">
            <a:off x="-25877" y="5333399"/>
            <a:ext cx="2369229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ОКАЗАНИЕ МЕТОДИЧЕСКОЙ ПОМОЩИ ОРГАНИЗАЦИЯМ И НАСЕЛЕНИЮ В ОБЛАСТИ  ГО И ЗАЩИТЫ ОТ ЧС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0EC143C7-4D09-32EA-16D8-2746694DA7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210" y="4366369"/>
            <a:ext cx="3834831" cy="185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B2BB0E9-0C33-4493-B859-0EC2A013A23D}"/>
              </a:ext>
            </a:extLst>
          </p:cNvPr>
          <p:cNvSpPr/>
          <p:nvPr/>
        </p:nvSpPr>
        <p:spPr>
          <a:xfrm>
            <a:off x="5847393" y="4893118"/>
            <a:ext cx="2019089" cy="693460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9pPr>
          </a:lstStyle>
          <a:p>
            <a:pPr algn="ct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sz="1400" b="1" dirty="0">
                <a:solidFill>
                  <a:srgbClr val="17006B"/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г.-к. Сочи, </a:t>
            </a:r>
            <a:endParaRPr lang="en-US" altLang="ru-RU" sz="1400" b="1" dirty="0">
              <a:solidFill>
                <a:srgbClr val="17006B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algn="ct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sz="1400" b="1" dirty="0">
                <a:solidFill>
                  <a:srgbClr val="17006B"/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ул. Пасечная, 3 </a:t>
            </a:r>
          </a:p>
          <a:p>
            <a:pPr algn="ct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ru-RU" altLang="ru-RU" sz="1400" b="1" dirty="0">
              <a:solidFill>
                <a:srgbClr val="17006B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571475A-D9AC-A111-1563-27EE11677AE7}"/>
              </a:ext>
            </a:extLst>
          </p:cNvPr>
          <p:cNvSpPr/>
          <p:nvPr/>
        </p:nvSpPr>
        <p:spPr>
          <a:xfrm>
            <a:off x="3806832" y="4914696"/>
            <a:ext cx="1937722" cy="722057"/>
          </a:xfrm>
          <a:prstGeom prst="rect">
            <a:avLst/>
          </a:prstGeom>
          <a:noFill/>
          <a:effectLst>
            <a:softEdge rad="31750"/>
          </a:effectLst>
        </p:spPr>
        <p:txBody>
          <a:bodyPr wrap="square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9pPr>
          </a:lstStyle>
          <a:p>
            <a:pPr algn="ct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sz="1400" b="1" dirty="0">
                <a:solidFill>
                  <a:srgbClr val="17006B"/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г. Краснодар, ул. </a:t>
            </a:r>
          </a:p>
          <a:p>
            <a:pPr algn="ct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sz="1400" b="1" dirty="0">
                <a:solidFill>
                  <a:srgbClr val="17006B"/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Красная, 180Б </a:t>
            </a:r>
          </a:p>
          <a:p>
            <a:pPr algn="ct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ru-RU" altLang="ru-RU" sz="1600" b="1" dirty="0">
              <a:solidFill>
                <a:srgbClr val="17006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9A26EA-510E-3611-98C1-BC788FC542FD}"/>
              </a:ext>
            </a:extLst>
          </p:cNvPr>
          <p:cNvSpPr txBox="1"/>
          <p:nvPr/>
        </p:nvSpPr>
        <p:spPr>
          <a:xfrm>
            <a:off x="2349893" y="5590388"/>
            <a:ext cx="6884632" cy="3715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>
              <a:lnSpc>
                <a:spcPct val="150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sz="1400" b="1" dirty="0">
                <a:solidFill>
                  <a:srgbClr val="1700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Тел.: 8(861) 290-21-00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FF1E117-DDB1-7BDB-1899-A9216957CAA2}"/>
              </a:ext>
            </a:extLst>
          </p:cNvPr>
          <p:cNvSpPr/>
          <p:nvPr/>
        </p:nvSpPr>
        <p:spPr>
          <a:xfrm>
            <a:off x="26348" y="-2299"/>
            <a:ext cx="3663286" cy="6836878"/>
          </a:xfrm>
          <a:prstGeom prst="rect">
            <a:avLst/>
          </a:prstGeom>
          <a:gradFill>
            <a:gsLst>
              <a:gs pos="4466">
                <a:srgbClr val="0070C0"/>
              </a:gs>
              <a:gs pos="0">
                <a:schemeClr val="accent1">
                  <a:lumMod val="5000"/>
                  <a:lumOff val="95000"/>
                </a:schemeClr>
              </a:gs>
              <a:gs pos="11000">
                <a:srgbClr val="009EE3"/>
              </a:gs>
              <a:gs pos="26000">
                <a:schemeClr val="accent1">
                  <a:lumMod val="60000"/>
                  <a:lumOff val="40000"/>
                </a:schemeClr>
              </a:gs>
              <a:gs pos="60000">
                <a:srgbClr val="00AFEF"/>
              </a:gs>
              <a:gs pos="31000">
                <a:srgbClr val="0070C0"/>
              </a:gs>
              <a:gs pos="43000">
                <a:srgbClr val="086CBA"/>
              </a:gs>
              <a:gs pos="92179">
                <a:srgbClr val="0070C0"/>
              </a:gs>
              <a:gs pos="86035">
                <a:srgbClr val="6CACDB"/>
              </a:gs>
              <a:gs pos="70000">
                <a:srgbClr val="0070C0"/>
              </a:gs>
            </a:gsLst>
            <a:lin ang="5400000" scaled="1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B883178-227B-0848-1AE2-99A34C0FF57B}"/>
              </a:ext>
            </a:extLst>
          </p:cNvPr>
          <p:cNvSpPr/>
          <p:nvPr/>
        </p:nvSpPr>
        <p:spPr>
          <a:xfrm>
            <a:off x="270999" y="337151"/>
            <a:ext cx="3245319" cy="1237134"/>
          </a:xfrm>
          <a:prstGeom prst="rect">
            <a:avLst/>
          </a:prstGeom>
          <a:noFill/>
          <a:effectLst>
            <a:softEdge rad="31750"/>
          </a:effectLst>
        </p:spPr>
        <p:txBody>
          <a:bodyPr wrap="square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Source Han Sans CN" charset="0"/>
                <a:cs typeface="Source Han Sans CN" charset="0"/>
              </a:defRPr>
            </a:lvl9pPr>
          </a:lstStyle>
          <a:p>
            <a:pPr algn="ctr" eaLnBrk="1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Clr>
                <a:srgbClr val="000000"/>
              </a:buClr>
              <a:buSzPct val="100000"/>
              <a:defRPr/>
            </a:pPr>
            <a:r>
              <a:rPr lang="ru-RU" altLang="ru-RU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Tahoma" panose="020B0604030504040204" pitchFamily="34" charset="0"/>
              </a:rPr>
              <a:t>ЕЖЕГОДНОЕ ОБУЧЕНИЕ БОЛЕЕ 2000 ЧЕЛОВЕК</a:t>
            </a:r>
          </a:p>
          <a:p>
            <a:pPr algn="ctr" eaLnBrk="1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Clr>
                <a:srgbClr val="000000"/>
              </a:buClr>
              <a:buSzPct val="100000"/>
              <a:defRPr/>
            </a:pPr>
            <a:r>
              <a:rPr lang="ru-RU" altLang="ru-RU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anose="020B0604030504040204" pitchFamily="34" charset="0"/>
              </a:rPr>
              <a:t>БОЛЕЕ 50 ПРОГРАММ</a:t>
            </a:r>
            <a:endParaRPr lang="en-US" alt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ahoma" panose="020B0604030504040204" pitchFamily="34" charset="0"/>
            </a:endParaRPr>
          </a:p>
          <a:p>
            <a:pPr algn="ctr" eaLnBrk="1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Clr>
                <a:srgbClr val="000000"/>
              </a:buClr>
              <a:buSzPct val="100000"/>
              <a:defRPr/>
            </a:pPr>
            <a:r>
              <a:rPr lang="ru-RU" altLang="ru-RU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anose="020B0604030504040204" pitchFamily="34" charset="0"/>
              </a:rPr>
              <a:t> ДОПОЛНИТЕЛЬНОГО  ПРОФЕССИОНАЛЬНОГО</a:t>
            </a:r>
          </a:p>
          <a:p>
            <a:pPr algn="ctr" eaLnBrk="1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Clr>
                <a:srgbClr val="000000"/>
              </a:buClr>
              <a:buSzPct val="100000"/>
              <a:defRPr/>
            </a:pPr>
            <a:r>
              <a:rPr lang="ru-RU" altLang="ru-RU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anose="020B0604030504040204" pitchFamily="34" charset="0"/>
              </a:rPr>
              <a:t> ОБРАЗОВАНИЯ, </a:t>
            </a:r>
            <a:endParaRPr lang="en-US" altLang="ru-R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ahoma" panose="020B0604030504040204" pitchFamily="34" charset="0"/>
            </a:endParaRPr>
          </a:p>
          <a:p>
            <a:pPr algn="ctr" eaLnBrk="1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Clr>
                <a:srgbClr val="000000"/>
              </a:buClr>
              <a:buSzPct val="100000"/>
              <a:defRPr/>
            </a:pPr>
            <a:r>
              <a:rPr lang="ru-RU" altLang="ru-RU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anose="020B0604030504040204" pitchFamily="34" charset="0"/>
              </a:rPr>
              <a:t> ПРОФЕССИОНАЛЬНОГО ОБУЧЕНИЯ</a:t>
            </a:r>
          </a:p>
          <a:p>
            <a:pPr algn="ctr" eaLnBrk="1">
              <a:lnSpc>
                <a:spcPct val="93000"/>
              </a:lnSpc>
              <a:spcBef>
                <a:spcPts val="15"/>
              </a:spcBef>
              <a:spcAft>
                <a:spcPts val="15"/>
              </a:spcAft>
              <a:buClr>
                <a:srgbClr val="000000"/>
              </a:buClr>
              <a:buSzPct val="100000"/>
              <a:defRPr/>
            </a:pPr>
            <a:endParaRPr lang="ru-RU" alt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35">
            <a:extLst>
              <a:ext uri="{FF2B5EF4-FFF2-40B4-BE49-F238E27FC236}">
                <a16:creationId xmlns:a16="http://schemas.microsoft.com/office/drawing/2014/main" id="{BAB37E86-51AD-CFBA-2BD7-C9A3F62F6FEB}"/>
              </a:ext>
            </a:extLst>
          </p:cNvPr>
          <p:cNvSpPr txBox="1"/>
          <p:nvPr/>
        </p:nvSpPr>
        <p:spPr>
          <a:xfrm>
            <a:off x="8346" y="5628107"/>
            <a:ext cx="2438421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5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РАСПРОСТРАНЕНИЕ «ЗНАНИЙ </a:t>
            </a:r>
            <a:endParaRPr lang="en-US" sz="105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05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ru-RU" sz="105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ДЛЯ ЖИЗНИ»</a:t>
            </a:r>
          </a:p>
          <a:p>
            <a:endParaRPr lang="ru-RU" sz="105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36">
            <a:extLst>
              <a:ext uri="{FF2B5EF4-FFF2-40B4-BE49-F238E27FC236}">
                <a16:creationId xmlns:a16="http://schemas.microsoft.com/office/drawing/2014/main" id="{29258722-C782-2173-1648-653BA429CECD}"/>
              </a:ext>
            </a:extLst>
          </p:cNvPr>
          <p:cNvSpPr txBox="1"/>
          <p:nvPr/>
        </p:nvSpPr>
        <p:spPr>
          <a:xfrm>
            <a:off x="-25725" y="1928618"/>
            <a:ext cx="22970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РЕАЛИЗАЦИЯ ДОПОЛНИТЕЛЬБНЫХ ПРОФЕССИОНАЛЬНЫХ ПРОГРАММ (ПОВЫШЕНИЯ КВАЛИФИКАЦИИ И ПРОФЕССИОНАЛЬНОЙ ПЕРЕПОДГОТОВКИ)</a:t>
            </a:r>
          </a:p>
        </p:txBody>
      </p:sp>
      <p:sp>
        <p:nvSpPr>
          <p:cNvPr id="16" name="TextBox 37">
            <a:extLst>
              <a:ext uri="{FF2B5EF4-FFF2-40B4-BE49-F238E27FC236}">
                <a16:creationId xmlns:a16="http://schemas.microsoft.com/office/drawing/2014/main" id="{7BD6641C-9ED3-5A19-AF9C-2BE22C609E9C}"/>
              </a:ext>
            </a:extLst>
          </p:cNvPr>
          <p:cNvSpPr txBox="1"/>
          <p:nvPr/>
        </p:nvSpPr>
        <p:spPr>
          <a:xfrm>
            <a:off x="-28110" y="3051689"/>
            <a:ext cx="23694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РЕАЛИЗАЦИЯ ДОПОЛНИТЕЛЬНОЙ ПРОФЕССИОНАЛЬНОЙ ПРОГРАММЫ  ПОВЫШЕНИЯ КВАЛИФИКАЦИИ «АНТИТЕРРОРИСТИЧЕСКАЯ ЗАЩИЩЕННОСТЬ ОБЪЕКТОВ И ТЕРРИТОРИЙ»</a:t>
            </a:r>
          </a:p>
        </p:txBody>
      </p:sp>
      <p:sp>
        <p:nvSpPr>
          <p:cNvPr id="25" name="TextBox 38">
            <a:extLst>
              <a:ext uri="{FF2B5EF4-FFF2-40B4-BE49-F238E27FC236}">
                <a16:creationId xmlns:a16="http://schemas.microsoft.com/office/drawing/2014/main" id="{2AA00D3D-14F7-25A4-AA32-5572E3205D53}"/>
              </a:ext>
            </a:extLst>
          </p:cNvPr>
          <p:cNvSpPr txBox="1"/>
          <p:nvPr/>
        </p:nvSpPr>
        <p:spPr>
          <a:xfrm rot="2259">
            <a:off x="-46528" y="4389056"/>
            <a:ext cx="236922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ОКАЗАНИЕ МЕТОДИЧЕСКОЙ ПОМОЩИ ОРГАНИЗАЦИЯМ И НАСЕЛЕНИЮ В ОБЛАСТИ  ГО И ЗАЩИТЫ ОТ ЧС</a:t>
            </a:r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21E387EF-BA95-4D90-DFF8-75EC8E1C33F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780" y="4438003"/>
            <a:ext cx="1161418" cy="724381"/>
          </a:xfrm>
          <a:prstGeom prst="rect">
            <a:avLst/>
          </a:prstGeom>
          <a:ln w="31750">
            <a:solidFill>
              <a:srgbClr val="FFFFFF"/>
            </a:solidFill>
          </a:ln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728BC092-2B38-0905-FC43-53F17960CD7D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08"/>
          <a:stretch/>
        </p:blipFill>
        <p:spPr>
          <a:xfrm>
            <a:off x="2282769" y="2021896"/>
            <a:ext cx="1203753" cy="796641"/>
          </a:xfrm>
          <a:prstGeom prst="rect">
            <a:avLst/>
          </a:prstGeom>
          <a:ln w="31750">
            <a:solidFill>
              <a:srgbClr val="FFFFFF"/>
            </a:solidFill>
          </a:ln>
        </p:spPr>
      </p:pic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2FDE5265-3DA7-2782-60D1-067A2AC242EF}"/>
              </a:ext>
            </a:extLst>
          </p:cNvPr>
          <p:cNvCxnSpPr>
            <a:cxnSpLocks/>
          </p:cNvCxnSpPr>
          <p:nvPr/>
        </p:nvCxnSpPr>
        <p:spPr>
          <a:xfrm flipH="1">
            <a:off x="-21100" y="1704411"/>
            <a:ext cx="3684386" cy="0"/>
          </a:xfrm>
          <a:prstGeom prst="line">
            <a:avLst/>
          </a:prstGeom>
          <a:ln w="114300" cmpd="tri">
            <a:solidFill>
              <a:srgbClr val="1700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BC492D43-78C6-4B8F-4892-5B0D5712AEB6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48" r="11243" b="27817"/>
          <a:stretch/>
        </p:blipFill>
        <p:spPr>
          <a:xfrm>
            <a:off x="2264921" y="5575052"/>
            <a:ext cx="1227750" cy="736194"/>
          </a:xfrm>
          <a:prstGeom prst="rect">
            <a:avLst/>
          </a:prstGeom>
          <a:ln w="28575">
            <a:solidFill>
              <a:schemeClr val="bg1"/>
            </a:solidFill>
          </a:ln>
        </p:spPr>
      </p:pic>
      <p:pic>
        <p:nvPicPr>
          <p:cNvPr id="46" name="Рисунок 45">
            <a:extLst>
              <a:ext uri="{FF2B5EF4-FFF2-40B4-BE49-F238E27FC236}">
                <a16:creationId xmlns:a16="http://schemas.microsoft.com/office/drawing/2014/main" id="{B4EB6BD9-0593-22DA-18F5-C5FBA92E36CD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7" t="20625"/>
          <a:stretch/>
        </p:blipFill>
        <p:spPr>
          <a:xfrm>
            <a:off x="2285541" y="3288320"/>
            <a:ext cx="1168313" cy="774054"/>
          </a:xfrm>
          <a:prstGeom prst="rect">
            <a:avLst/>
          </a:prstGeom>
          <a:ln w="38100" cmpd="sng">
            <a:solidFill>
              <a:schemeClr val="bg1"/>
            </a:solidFill>
          </a:ln>
        </p:spPr>
      </p:pic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016F181A-1520-FEE0-1529-0DDAB63AF8CB}"/>
              </a:ext>
            </a:extLst>
          </p:cNvPr>
          <p:cNvSpPr/>
          <p:nvPr/>
        </p:nvSpPr>
        <p:spPr>
          <a:xfrm>
            <a:off x="8304577" y="718260"/>
            <a:ext cx="3735464" cy="67710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93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ГОСУДАРСТВЕННОЕ КАЗЕННОЕ ОБРАЗОВАТЕЛЬНОЕ УЧРЕЖДЕНИЕ ДОПОЛНИТЕЛЬНОГО ПРОФЕССИОНАЛЬНОГО ОБРАЗОВАНИЯ </a:t>
            </a:r>
          </a:p>
          <a:p>
            <a:pPr algn="ctr"/>
            <a:r>
              <a:rPr lang="ru-RU" sz="93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«УЧЕБНО-МЕТОДИЧЕСКИЙ ЦЕНТР ПО ГРАЖДАНСКОЙ ОБОРОНЕ И ЧРЕЗВЫЧАЙНЫМ СИТУАЦИЯМ КРАСНОДАРСКОГО КРАЯ»</a:t>
            </a:r>
          </a:p>
        </p:txBody>
      </p:sp>
      <p:pic>
        <p:nvPicPr>
          <p:cNvPr id="39" name="Picture 11">
            <a:extLst>
              <a:ext uri="{FF2B5EF4-FFF2-40B4-BE49-F238E27FC236}">
                <a16:creationId xmlns:a16="http://schemas.microsoft.com/office/drawing/2014/main" id="{FC349D85-0D04-0299-C6F4-431EEE214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5415" y="1324681"/>
            <a:ext cx="1087307" cy="998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CD5E1E19-6117-2E12-E34C-57A28DB5730A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872" y="80756"/>
            <a:ext cx="504789" cy="58677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A09C283A-0A9D-B44A-25A5-ABA3DCDDD0B1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0" b="99501" l="0" r="100000">
                        <a14:foregroundMark x1="49634" y1="25374" x2="50092" y2="84359"/>
                        <a14:foregroundMark x1="26282" y1="54659" x2="73535" y2="54659"/>
                        <a14:foregroundMark x1="34707" y1="42263" x2="63370" y2="67554"/>
                        <a14:foregroundMark x1="63828" y1="41847" x2="34249" y2="69551"/>
                        <a14:foregroundMark x1="32051" y1="56323" x2="66026" y2="57072"/>
                        <a14:foregroundMark x1="47894" y1="31032" x2="47894" y2="7670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5836" y="128374"/>
            <a:ext cx="459359" cy="505632"/>
          </a:xfrm>
          <a:prstGeom prst="rect">
            <a:avLst/>
          </a:prstGeom>
        </p:spPr>
      </p:pic>
      <p:sp>
        <p:nvSpPr>
          <p:cNvPr id="42" name="Text Box 8">
            <a:extLst>
              <a:ext uri="{FF2B5EF4-FFF2-40B4-BE49-F238E27FC236}">
                <a16:creationId xmlns:a16="http://schemas.microsoft.com/office/drawing/2014/main" id="{DE8B33D1-9C74-BCAE-6F24-6CB1AC428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0573" y="148936"/>
            <a:ext cx="2739480" cy="3019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ru-RU" altLang="ru-RU" sz="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ГРАЖДАНСКОЙ ОБОРОНЫ </a:t>
            </a:r>
            <a:endParaRPr lang="en-US" altLang="ru-RU" sz="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ru-RU" altLang="ru-RU" sz="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ЧРЕЗВЫЧАЙНЫХ СИТУАЦИЙ КРАСНОДАРСКОГО КРАЯ</a:t>
            </a:r>
          </a:p>
        </p:txBody>
      </p:sp>
    </p:spTree>
    <p:extLst>
      <p:ext uri="{BB962C8B-B14F-4D97-AF65-F5344CB8AC3E}">
        <p14:creationId xmlns:p14="http://schemas.microsoft.com/office/powerpoint/2010/main" val="242068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Picture background">
            <a:extLst>
              <a:ext uri="{FF2B5EF4-FFF2-40B4-BE49-F238E27FC236}">
                <a16:creationId xmlns:a16="http://schemas.microsoft.com/office/drawing/2014/main" id="{115D6431-9D2E-BBAB-D1C4-16FFA08620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rgbClr val="4472C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5" r="25044"/>
          <a:stretch/>
        </p:blipFill>
        <p:spPr bwMode="auto">
          <a:xfrm>
            <a:off x="8721213" y="3408649"/>
            <a:ext cx="759174" cy="1486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background">
            <a:extLst>
              <a:ext uri="{FF2B5EF4-FFF2-40B4-BE49-F238E27FC236}">
                <a16:creationId xmlns:a16="http://schemas.microsoft.com/office/drawing/2014/main" id="{3FEEA42D-413E-2617-676F-C0DA00241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938" y="1629540"/>
            <a:ext cx="1329915" cy="93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2" descr="Листовка &quot;Действия при обнаружении беспилотника&quot;">
            <a:extLst>
              <a:ext uri="{FF2B5EF4-FFF2-40B4-BE49-F238E27FC236}">
                <a16:creationId xmlns:a16="http://schemas.microsoft.com/office/drawing/2014/main" id="{2A6CD4F1-A0E6-4A11-FD94-B5537182C9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2" t="3073" r="56344" b="79309"/>
          <a:stretch/>
        </p:blipFill>
        <p:spPr bwMode="auto">
          <a:xfrm>
            <a:off x="32042" y="1017146"/>
            <a:ext cx="1577721" cy="1325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Прямоугольник 2050">
            <a:extLst>
              <a:ext uri="{FF2B5EF4-FFF2-40B4-BE49-F238E27FC236}">
                <a16:creationId xmlns:a16="http://schemas.microsoft.com/office/drawing/2014/main" id="{72231E28-DA1C-05AA-0908-3FDFB4E46540}"/>
              </a:ext>
            </a:extLst>
          </p:cNvPr>
          <p:cNvSpPr/>
          <p:nvPr/>
        </p:nvSpPr>
        <p:spPr>
          <a:xfrm>
            <a:off x="1" y="-32845"/>
            <a:ext cx="12167768" cy="875646"/>
          </a:xfrm>
          <a:prstGeom prst="rect">
            <a:avLst/>
          </a:prstGeom>
          <a:solidFill>
            <a:srgbClr val="EC9C0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3" name="Прямоугольник 2052">
            <a:extLst>
              <a:ext uri="{FF2B5EF4-FFF2-40B4-BE49-F238E27FC236}">
                <a16:creationId xmlns:a16="http://schemas.microsoft.com/office/drawing/2014/main" id="{C420530F-B939-3708-4CD1-215DD7F7FF5B}"/>
              </a:ext>
            </a:extLst>
          </p:cNvPr>
          <p:cNvSpPr/>
          <p:nvPr/>
        </p:nvSpPr>
        <p:spPr>
          <a:xfrm>
            <a:off x="24231" y="100065"/>
            <a:ext cx="12167768" cy="875646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id="{3768B11A-775D-E051-D599-BBD6AFA529C3}"/>
              </a:ext>
            </a:extLst>
          </p:cNvPr>
          <p:cNvCxnSpPr>
            <a:cxnSpLocks/>
          </p:cNvCxnSpPr>
          <p:nvPr/>
        </p:nvCxnSpPr>
        <p:spPr>
          <a:xfrm flipH="1">
            <a:off x="24232" y="6864695"/>
            <a:ext cx="12167768" cy="0"/>
          </a:xfrm>
          <a:prstGeom prst="line">
            <a:avLst/>
          </a:prstGeom>
          <a:ln w="38100">
            <a:solidFill>
              <a:srgbClr val="1700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4AAA59AC-BD5C-3470-94AD-5F3BBE64C030}"/>
              </a:ext>
            </a:extLst>
          </p:cNvPr>
          <p:cNvCxnSpPr>
            <a:cxnSpLocks/>
          </p:cNvCxnSpPr>
          <p:nvPr/>
        </p:nvCxnSpPr>
        <p:spPr>
          <a:xfrm>
            <a:off x="4200550" y="842801"/>
            <a:ext cx="0" cy="6021894"/>
          </a:xfrm>
          <a:prstGeom prst="line">
            <a:avLst/>
          </a:prstGeom>
          <a:ln w="38100">
            <a:solidFill>
              <a:srgbClr val="1700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2AF934B0-C1D4-D2A4-95AD-92BB59FCCBBD}"/>
              </a:ext>
            </a:extLst>
          </p:cNvPr>
          <p:cNvCxnSpPr>
            <a:cxnSpLocks/>
          </p:cNvCxnSpPr>
          <p:nvPr/>
        </p:nvCxnSpPr>
        <p:spPr>
          <a:xfrm flipH="1">
            <a:off x="51443" y="-32845"/>
            <a:ext cx="12167768" cy="0"/>
          </a:xfrm>
          <a:prstGeom prst="line">
            <a:avLst/>
          </a:prstGeom>
          <a:ln w="38100">
            <a:solidFill>
              <a:srgbClr val="1700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70DB5EDB-35C1-84EF-C700-A3B7A2DC69AB}"/>
              </a:ext>
            </a:extLst>
          </p:cNvPr>
          <p:cNvCxnSpPr>
            <a:cxnSpLocks/>
          </p:cNvCxnSpPr>
          <p:nvPr/>
        </p:nvCxnSpPr>
        <p:spPr>
          <a:xfrm flipH="1">
            <a:off x="8103565" y="822138"/>
            <a:ext cx="33359" cy="6083750"/>
          </a:xfrm>
          <a:prstGeom prst="line">
            <a:avLst/>
          </a:prstGeom>
          <a:ln w="38100">
            <a:solidFill>
              <a:srgbClr val="1700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506BF0A-A966-8324-4A45-1FC9D6FE7DA2}"/>
              </a:ext>
            </a:extLst>
          </p:cNvPr>
          <p:cNvSpPr/>
          <p:nvPr/>
        </p:nvSpPr>
        <p:spPr>
          <a:xfrm>
            <a:off x="318716" y="123286"/>
            <a:ext cx="31795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ДЕЙСТВИЯ ПРИ ОБНАРУЖЕНИИ БПЛА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B05949F-704C-5E83-040B-80D4FAD060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053" b="89313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39813" y="6328983"/>
            <a:ext cx="3452186" cy="53139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56F430E-BE17-0D3E-F989-467EE8D65074}"/>
              </a:ext>
            </a:extLst>
          </p:cNvPr>
          <p:cNvSpPr txBox="1"/>
          <p:nvPr/>
        </p:nvSpPr>
        <p:spPr>
          <a:xfrm>
            <a:off x="1490689" y="1026669"/>
            <a:ext cx="2629072" cy="4939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  <a:tabLst>
                <a:tab pos="85725" algn="l"/>
              </a:tabLst>
            </a:pPr>
            <a:r>
              <a:rPr lang="ru-RU" sz="1400" b="1" dirty="0">
                <a:solidFill>
                  <a:srgbClr val="203864"/>
                </a:solidFill>
              </a:rPr>
              <a:t>ОПЕРАТИВНО ПОКИНУТЬ ОПАСНУЮ ЗОНУ: ОТОЙТИ НА РАССТОЯНИЕ 100 МЕТРОВ ЗА БЛИЖАЙШЕЕ ЗДАНИЕ ИЛИ ДЕРЕВЬЯ, УКРЫТЬСЯ В КАПИТАЛЬНОМ СТРОЕНИИ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85725" algn="l"/>
              </a:tabLst>
            </a:pPr>
            <a:endParaRPr lang="ru-RU" sz="700" b="1" dirty="0">
              <a:solidFill>
                <a:srgbClr val="203864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85725" algn="l"/>
              </a:tabLst>
            </a:pPr>
            <a:endParaRPr lang="ru-RU" sz="700" b="1" dirty="0">
              <a:solidFill>
                <a:srgbClr val="203864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85725" algn="l"/>
              </a:tabLst>
            </a:pPr>
            <a:endParaRPr lang="ru-RU" sz="700" b="1" dirty="0">
              <a:solidFill>
                <a:srgbClr val="203864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85725" algn="l"/>
              </a:tabLst>
            </a:pPr>
            <a:r>
              <a:rPr lang="ru-RU" sz="1400" b="1" dirty="0">
                <a:solidFill>
                  <a:srgbClr val="203864"/>
                </a:solidFill>
              </a:rPr>
              <a:t>ПРЕДУПРЕДИТЬ О ВОЗМОЖНОЙ ОПАСНОСТИ ДРУГИХ ГРАЖДАН, НАХОДЯЩИХСЯ РЯДОМ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85725" algn="l"/>
              </a:tabLst>
            </a:pPr>
            <a:endParaRPr lang="ru-RU" sz="1400" b="1" dirty="0">
              <a:solidFill>
                <a:srgbClr val="203864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85725" algn="l"/>
              </a:tabLst>
            </a:pPr>
            <a:endParaRPr lang="ru-RU" sz="1400" b="1" dirty="0">
              <a:solidFill>
                <a:srgbClr val="203864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85725" algn="l"/>
              </a:tabLst>
            </a:pPr>
            <a:r>
              <a:rPr lang="ru-RU" sz="1400" b="1" dirty="0">
                <a:solidFill>
                  <a:srgbClr val="203864"/>
                </a:solidFill>
              </a:rPr>
              <a:t>ПРОИНФОРМИРОВАТЬ ЭКСТРЕННЫЕ ОПЕРАТИВНЫЕ СЛУЖБЫ ПО ЕДИНОМУ НОМЕРУ «112», С УКАЗАНИЕМ ОБСТОЯТЕЛЬСТВ ПРОИЗОШЕДШЕГО: ПОЛНАЯ ИНФОРМАЦИЯ О МЕСТЕ, ВРЕМЕНИ ОБНАРУЖЕНИЯ, </a:t>
            </a:r>
          </a:p>
        </p:txBody>
      </p:sp>
      <p:sp>
        <p:nvSpPr>
          <p:cNvPr id="21" name="Стрелка: шеврон 20">
            <a:extLst>
              <a:ext uri="{FF2B5EF4-FFF2-40B4-BE49-F238E27FC236}">
                <a16:creationId xmlns:a16="http://schemas.microsoft.com/office/drawing/2014/main" id="{A58B390F-6320-7635-F462-73E06DA2414C}"/>
              </a:ext>
            </a:extLst>
          </p:cNvPr>
          <p:cNvSpPr/>
          <p:nvPr/>
        </p:nvSpPr>
        <p:spPr>
          <a:xfrm>
            <a:off x="7487989" y="64473"/>
            <a:ext cx="1328075" cy="721892"/>
          </a:xfrm>
          <a:prstGeom prst="chevron">
            <a:avLst/>
          </a:prstGeom>
          <a:solidFill>
            <a:srgbClr val="C00000"/>
          </a:solidFill>
          <a:effectLst>
            <a:softEdge rad="3175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3" name="Стрелка: шеврон 22">
            <a:extLst>
              <a:ext uri="{FF2B5EF4-FFF2-40B4-BE49-F238E27FC236}">
                <a16:creationId xmlns:a16="http://schemas.microsoft.com/office/drawing/2014/main" id="{AB65A81A-4132-75F1-A3F6-841245AD6579}"/>
              </a:ext>
            </a:extLst>
          </p:cNvPr>
          <p:cNvSpPr/>
          <p:nvPr/>
        </p:nvSpPr>
        <p:spPr>
          <a:xfrm>
            <a:off x="3106146" y="44480"/>
            <a:ext cx="1328075" cy="721892"/>
          </a:xfrm>
          <a:prstGeom prst="chevron">
            <a:avLst/>
          </a:prstGeom>
          <a:solidFill>
            <a:srgbClr val="C00000"/>
          </a:solidFill>
          <a:effectLst>
            <a:softEdge rad="3175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2061" name="Прямая соединительная линия 2060">
            <a:extLst>
              <a:ext uri="{FF2B5EF4-FFF2-40B4-BE49-F238E27FC236}">
                <a16:creationId xmlns:a16="http://schemas.microsoft.com/office/drawing/2014/main" id="{16778E4D-72F4-CF94-8946-0263EBAEA608}"/>
              </a:ext>
            </a:extLst>
          </p:cNvPr>
          <p:cNvCxnSpPr>
            <a:cxnSpLocks/>
          </p:cNvCxnSpPr>
          <p:nvPr/>
        </p:nvCxnSpPr>
        <p:spPr>
          <a:xfrm flipH="1">
            <a:off x="0" y="842801"/>
            <a:ext cx="12192000" cy="0"/>
          </a:xfrm>
          <a:prstGeom prst="line">
            <a:avLst/>
          </a:prstGeom>
          <a:ln w="38100">
            <a:solidFill>
              <a:srgbClr val="1700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53168A3-4D83-B381-284D-34FF253654CE}"/>
              </a:ext>
            </a:extLst>
          </p:cNvPr>
          <p:cNvSpPr txBox="1"/>
          <p:nvPr/>
        </p:nvSpPr>
        <p:spPr>
          <a:xfrm>
            <a:off x="4411088" y="4958229"/>
            <a:ext cx="3658035" cy="4234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rgbClr val="203864"/>
                </a:solidFill>
              </a:rPr>
              <a:t>В ПРОСТЕЙШИХ УКРЫТИЯХ: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2E8EEB3-ECA0-3D5C-C52C-A3D220263EEB}"/>
              </a:ext>
            </a:extLst>
          </p:cNvPr>
          <p:cNvSpPr txBox="1"/>
          <p:nvPr/>
        </p:nvSpPr>
        <p:spPr>
          <a:xfrm>
            <a:off x="7109623" y="312131"/>
            <a:ext cx="6116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ЗАПРЕЩЕНО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D45C88D-E589-4AC1-6C1B-44919C68E612}"/>
              </a:ext>
            </a:extLst>
          </p:cNvPr>
          <p:cNvSpPr txBox="1"/>
          <p:nvPr/>
        </p:nvSpPr>
        <p:spPr>
          <a:xfrm>
            <a:off x="9372613" y="1084817"/>
            <a:ext cx="2799092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ru-RU" sz="400" dirty="0"/>
          </a:p>
          <a:p>
            <a:pPr algn="just"/>
            <a:endParaRPr lang="ru-RU" sz="4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203864"/>
                </a:solidFill>
              </a:rPr>
              <a:t>НАХОДИТЬСЯ В ПРЯМОЙ ВИДИМОСТИ ЛЕТАТЕЛЬНОГО АППАРАТА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1400" b="1" dirty="0">
              <a:solidFill>
                <a:srgbClr val="203864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1400" b="1" dirty="0">
              <a:solidFill>
                <a:srgbClr val="203864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203864"/>
                </a:solidFill>
              </a:rPr>
              <a:t>ПЫТАТЬСЯ СБИТЬ АППАРАТ ПОДРУЧНЫМИ ПРЕДМЕТАМИ И ИНЫМИ СРЕДСТВАМИ ПОРАЖЕНИЯ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1400" b="1" dirty="0">
              <a:solidFill>
                <a:srgbClr val="203864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1400" b="1" dirty="0">
              <a:solidFill>
                <a:srgbClr val="203864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1400" b="1" dirty="0">
              <a:solidFill>
                <a:srgbClr val="203864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394F76"/>
                </a:solidFill>
              </a:rPr>
              <a:t>ПРИ ПАДЕНИИ БЕСПИЛОТНИКА ПОДХОДИТЬ К НЕМУ И ТРОГАТЬ ЕГО</a:t>
            </a:r>
          </a:p>
          <a:p>
            <a:pPr algn="just"/>
            <a:endParaRPr lang="ru-RU" sz="1400" b="1" dirty="0">
              <a:solidFill>
                <a:srgbClr val="203864"/>
              </a:solidFill>
            </a:endParaRPr>
          </a:p>
          <a:p>
            <a:pPr algn="just"/>
            <a:endParaRPr lang="ru-RU" sz="1400" b="1" dirty="0">
              <a:solidFill>
                <a:srgbClr val="203864"/>
              </a:solidFill>
            </a:endParaRPr>
          </a:p>
          <a:p>
            <a:pPr algn="just"/>
            <a:endParaRPr lang="ru-RU" sz="1400" b="1" dirty="0">
              <a:solidFill>
                <a:srgbClr val="203864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203864"/>
                </a:solidFill>
              </a:rPr>
              <a:t>ПОЛЬЗОВАТЬСЯ ВБЛИЗИ БПЛА РАДИОАППАРАТУРОЙ, МОБИЛЬНЫМИ ТЕЛЕФОНАМИ, УСТРОЙСТВАМИ</a:t>
            </a:r>
          </a:p>
          <a:p>
            <a:pPr algn="just"/>
            <a:endParaRPr lang="ru-RU" sz="1200" dirty="0"/>
          </a:p>
          <a:p>
            <a:pPr algn="just"/>
            <a:r>
              <a:rPr lang="ru-RU" sz="1200" dirty="0"/>
              <a:t>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E40C87E-1A2C-0AE6-AAA2-CC87FA780DDE}"/>
              </a:ext>
            </a:extLst>
          </p:cNvPr>
          <p:cNvSpPr txBox="1"/>
          <p:nvPr/>
        </p:nvSpPr>
        <p:spPr>
          <a:xfrm>
            <a:off x="4342615" y="986273"/>
            <a:ext cx="38371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203864"/>
                </a:solidFill>
              </a:rPr>
              <a:t>В ПОМЕЩЕНИИ, РАСПОЛОЖЕННОМ НИЖЕ УРОВНЯ ЗЕМЛИ:</a:t>
            </a:r>
          </a:p>
        </p:txBody>
      </p:sp>
      <p:sp>
        <p:nvSpPr>
          <p:cNvPr id="2048" name="TextBox 2047">
            <a:extLst>
              <a:ext uri="{FF2B5EF4-FFF2-40B4-BE49-F238E27FC236}">
                <a16:creationId xmlns:a16="http://schemas.microsoft.com/office/drawing/2014/main" id="{2F7B44BE-063F-8723-8C82-AF08F151CFCE}"/>
              </a:ext>
            </a:extLst>
          </p:cNvPr>
          <p:cNvSpPr txBox="1"/>
          <p:nvPr/>
        </p:nvSpPr>
        <p:spPr>
          <a:xfrm>
            <a:off x="2699936" y="188672"/>
            <a:ext cx="61168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МЕСТО ДЛЯ УКРЫТИЯ</a:t>
            </a:r>
          </a:p>
          <a:p>
            <a:pPr algn="ctr"/>
            <a:r>
              <a:rPr lang="ru-RU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ОТ БПЛА</a:t>
            </a:r>
          </a:p>
        </p:txBody>
      </p:sp>
      <p:sp>
        <p:nvSpPr>
          <p:cNvPr id="2049" name="TextBox 2048">
            <a:extLst>
              <a:ext uri="{FF2B5EF4-FFF2-40B4-BE49-F238E27FC236}">
                <a16:creationId xmlns:a16="http://schemas.microsoft.com/office/drawing/2014/main" id="{2AAC1162-6B9F-F18A-1FF8-5946B342E69F}"/>
              </a:ext>
            </a:extLst>
          </p:cNvPr>
          <p:cNvSpPr txBox="1"/>
          <p:nvPr/>
        </p:nvSpPr>
        <p:spPr>
          <a:xfrm>
            <a:off x="5551026" y="1544156"/>
            <a:ext cx="2487296" cy="3739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400" dirty="0"/>
          </a:p>
          <a:p>
            <a:endParaRPr lang="ru-RU" sz="4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203864"/>
                </a:solidFill>
              </a:rPr>
              <a:t>В ПОДВАЛЕ И ЦОКОЛЬНОМ ЭТАЖЕ ЗДАНИЙ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500" b="1" dirty="0">
              <a:solidFill>
                <a:srgbClr val="203864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500" b="1" dirty="0">
              <a:solidFill>
                <a:srgbClr val="203864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203864"/>
                </a:solidFill>
              </a:rPr>
              <a:t>В ГАРАЖЕ, СКЛАДСКОМ ПОМЕЩЕНИИ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900" b="1" dirty="0">
              <a:solidFill>
                <a:srgbClr val="203864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900" b="1" dirty="0">
              <a:solidFill>
                <a:srgbClr val="203864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203864"/>
                </a:solidFill>
              </a:rPr>
              <a:t>В ТОРГОВО-РАЗВЛЕКАТЕЛЬНЫХ ЦЕНТРАХ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900" b="1" dirty="0">
              <a:solidFill>
                <a:srgbClr val="203864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900" b="1" dirty="0">
              <a:solidFill>
                <a:srgbClr val="203864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203864"/>
                </a:solidFill>
              </a:rPr>
              <a:t>В ТРАНСПОРТНОМ ПОДЗЕМНОМ СООРУЖЕНИИ ГОРОДСКОЙ ИНФРАСТРУКТУРЫ</a:t>
            </a:r>
          </a:p>
          <a:p>
            <a:endParaRPr lang="ru-RU" sz="1200" dirty="0"/>
          </a:p>
          <a:p>
            <a:r>
              <a:rPr lang="ru-RU" sz="1200" dirty="0"/>
              <a:t> </a:t>
            </a:r>
          </a:p>
        </p:txBody>
      </p:sp>
      <p:sp>
        <p:nvSpPr>
          <p:cNvPr id="2052" name="TextBox 2051">
            <a:extLst>
              <a:ext uri="{FF2B5EF4-FFF2-40B4-BE49-F238E27FC236}">
                <a16:creationId xmlns:a16="http://schemas.microsoft.com/office/drawing/2014/main" id="{B7A00C38-FFCB-425A-03FE-1C0EECDBD92D}"/>
              </a:ext>
            </a:extLst>
          </p:cNvPr>
          <p:cNvSpPr txBox="1"/>
          <p:nvPr/>
        </p:nvSpPr>
        <p:spPr>
          <a:xfrm>
            <a:off x="5770629" y="5607857"/>
            <a:ext cx="242528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002060"/>
                </a:solidFill>
              </a:rPr>
              <a:t>В ПОГРЕБЕ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dirty="0">
              <a:solidFill>
                <a:srgbClr val="00206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002060"/>
                </a:solidFill>
              </a:rPr>
              <a:t>В ПОДПОЛЬЕ</a:t>
            </a:r>
          </a:p>
          <a:p>
            <a:endParaRPr lang="ru-RU" sz="2800" dirty="0"/>
          </a:p>
        </p:txBody>
      </p:sp>
      <p:pic>
        <p:nvPicPr>
          <p:cNvPr id="2054" name="Picture 2" descr="Листовка &quot;Действия при обнаружении беспилотника&quot;">
            <a:extLst>
              <a:ext uri="{FF2B5EF4-FFF2-40B4-BE49-F238E27FC236}">
                <a16:creationId xmlns:a16="http://schemas.microsoft.com/office/drawing/2014/main" id="{5D571D32-86EF-740D-3C3C-F70A7EE6EB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2" t="21339" r="56344" b="64498"/>
          <a:stretch/>
        </p:blipFill>
        <p:spPr bwMode="auto">
          <a:xfrm>
            <a:off x="51443" y="3742658"/>
            <a:ext cx="1511041" cy="973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60562F28-54C9-1A65-38B5-FF64F5581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16" y="5116998"/>
            <a:ext cx="1147741" cy="119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ture background">
            <a:extLst>
              <a:ext uri="{FF2B5EF4-FFF2-40B4-BE49-F238E27FC236}">
                <a16:creationId xmlns:a16="http://schemas.microsoft.com/office/drawing/2014/main" id="{ACA2249A-F6F4-E55F-3681-A4DE75587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76" y="2555745"/>
            <a:ext cx="1279497" cy="879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Picture background">
            <a:extLst>
              <a:ext uri="{FF2B5EF4-FFF2-40B4-BE49-F238E27FC236}">
                <a16:creationId xmlns:a16="http://schemas.microsoft.com/office/drawing/2014/main" id="{EF279117-9AF3-663D-C2D0-13C1919E34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87287">
            <a:off x="7930637" y="4304864"/>
            <a:ext cx="1248623" cy="520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57" name="Прямая соединительная линия 2056">
            <a:extLst>
              <a:ext uri="{FF2B5EF4-FFF2-40B4-BE49-F238E27FC236}">
                <a16:creationId xmlns:a16="http://schemas.microsoft.com/office/drawing/2014/main" id="{032DB493-53C7-8C8B-476D-4C34FACA496A}"/>
              </a:ext>
            </a:extLst>
          </p:cNvPr>
          <p:cNvCxnSpPr>
            <a:cxnSpLocks/>
          </p:cNvCxnSpPr>
          <p:nvPr/>
        </p:nvCxnSpPr>
        <p:spPr>
          <a:xfrm flipH="1" flipV="1">
            <a:off x="8207389" y="4480054"/>
            <a:ext cx="637639" cy="11877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8" name="Picture 24" descr="Picture background">
            <a:extLst>
              <a:ext uri="{FF2B5EF4-FFF2-40B4-BE49-F238E27FC236}">
                <a16:creationId xmlns:a16="http://schemas.microsoft.com/office/drawing/2014/main" id="{56304865-0B6E-7C54-A1A6-F60AED269A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71" t="10290" r="67936" b="52915"/>
          <a:stretch/>
        </p:blipFill>
        <p:spPr bwMode="auto">
          <a:xfrm>
            <a:off x="8225666" y="2201497"/>
            <a:ext cx="1066162" cy="1112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60" name="Прямая соединительная линия 2059">
            <a:extLst>
              <a:ext uri="{FF2B5EF4-FFF2-40B4-BE49-F238E27FC236}">
                <a16:creationId xmlns:a16="http://schemas.microsoft.com/office/drawing/2014/main" id="{3AA46FD8-6ABC-A355-83A7-7FCB36328E94}"/>
              </a:ext>
            </a:extLst>
          </p:cNvPr>
          <p:cNvCxnSpPr>
            <a:cxnSpLocks/>
          </p:cNvCxnSpPr>
          <p:nvPr/>
        </p:nvCxnSpPr>
        <p:spPr>
          <a:xfrm flipH="1" flipV="1">
            <a:off x="8532933" y="2619764"/>
            <a:ext cx="783126" cy="18269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3" name="Picture 2" descr="Листовка &quot;Действия при обнаружении беспилотника&quot;">
            <a:extLst>
              <a:ext uri="{FF2B5EF4-FFF2-40B4-BE49-F238E27FC236}">
                <a16:creationId xmlns:a16="http://schemas.microsoft.com/office/drawing/2014/main" id="{1227566F-BB6D-784D-2C05-9BDEB2388F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9" t="23640" r="81400" b="64471"/>
          <a:stretch/>
        </p:blipFill>
        <p:spPr bwMode="auto">
          <a:xfrm>
            <a:off x="8626247" y="5152760"/>
            <a:ext cx="474553" cy="837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64" name="Прямая соединительная линия 2063">
            <a:extLst>
              <a:ext uri="{FF2B5EF4-FFF2-40B4-BE49-F238E27FC236}">
                <a16:creationId xmlns:a16="http://schemas.microsoft.com/office/drawing/2014/main" id="{32DBB4C1-5898-BA56-5EC3-A75D71562C66}"/>
              </a:ext>
            </a:extLst>
          </p:cNvPr>
          <p:cNvCxnSpPr>
            <a:cxnSpLocks/>
          </p:cNvCxnSpPr>
          <p:nvPr/>
        </p:nvCxnSpPr>
        <p:spPr>
          <a:xfrm flipH="1" flipV="1">
            <a:off x="8490566" y="5497574"/>
            <a:ext cx="668992" cy="15169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0" name="Picture 26" descr="Picture background">
            <a:extLst>
              <a:ext uri="{FF2B5EF4-FFF2-40B4-BE49-F238E27FC236}">
                <a16:creationId xmlns:a16="http://schemas.microsoft.com/office/drawing/2014/main" id="{E9AA32AF-2E40-E8FC-B34A-2B77FA139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570" y="1133186"/>
            <a:ext cx="820989" cy="712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67" name="Прямая соединительная линия 2066">
            <a:extLst>
              <a:ext uri="{FF2B5EF4-FFF2-40B4-BE49-F238E27FC236}">
                <a16:creationId xmlns:a16="http://schemas.microsoft.com/office/drawing/2014/main" id="{BDCB8052-DEE4-1193-DDBC-A3895DF8D02A}"/>
              </a:ext>
            </a:extLst>
          </p:cNvPr>
          <p:cNvCxnSpPr>
            <a:cxnSpLocks/>
          </p:cNvCxnSpPr>
          <p:nvPr/>
        </p:nvCxnSpPr>
        <p:spPr>
          <a:xfrm flipH="1" flipV="1">
            <a:off x="8401100" y="1331482"/>
            <a:ext cx="1072074" cy="26954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2" name="Picture 28" descr="Picture background">
            <a:extLst>
              <a:ext uri="{FF2B5EF4-FFF2-40B4-BE49-F238E27FC236}">
                <a16:creationId xmlns:a16="http://schemas.microsoft.com/office/drawing/2014/main" id="{76EC699C-C626-8D64-A8D8-343438DA3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942" y="2686514"/>
            <a:ext cx="1191408" cy="98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1" name="Picture 28" descr="Picture background">
            <a:extLst>
              <a:ext uri="{FF2B5EF4-FFF2-40B4-BE49-F238E27FC236}">
                <a16:creationId xmlns:a16="http://schemas.microsoft.com/office/drawing/2014/main" id="{1BAC6946-7325-4BBD-08C6-41CA22922E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3" y="5610154"/>
            <a:ext cx="923055" cy="75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2" name="Прямоугольник 2071">
            <a:extLst>
              <a:ext uri="{FF2B5EF4-FFF2-40B4-BE49-F238E27FC236}">
                <a16:creationId xmlns:a16="http://schemas.microsoft.com/office/drawing/2014/main" id="{02D65A4B-66C7-CEE4-E073-033733450F66}"/>
              </a:ext>
            </a:extLst>
          </p:cNvPr>
          <p:cNvSpPr/>
          <p:nvPr/>
        </p:nvSpPr>
        <p:spPr>
          <a:xfrm>
            <a:off x="4762768" y="6344340"/>
            <a:ext cx="546206" cy="231361"/>
          </a:xfrm>
          <a:prstGeom prst="rect">
            <a:avLst/>
          </a:prstGeom>
          <a:solidFill>
            <a:srgbClr val="C00000">
              <a:alpha val="63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56" name="Picture 32" descr="Picture background">
            <a:extLst>
              <a:ext uri="{FF2B5EF4-FFF2-40B4-BE49-F238E27FC236}">
                <a16:creationId xmlns:a16="http://schemas.microsoft.com/office/drawing/2014/main" id="{E4C457D6-5AF3-0AC7-19F3-3791B281F3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42" r="19302"/>
          <a:stretch/>
        </p:blipFill>
        <p:spPr bwMode="auto">
          <a:xfrm>
            <a:off x="4515357" y="3852397"/>
            <a:ext cx="836138" cy="98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C0941A9-701A-61C9-FF33-67258C95FBB1}"/>
              </a:ext>
            </a:extLst>
          </p:cNvPr>
          <p:cNvSpPr txBox="1"/>
          <p:nvPr/>
        </p:nvSpPr>
        <p:spPr>
          <a:xfrm>
            <a:off x="1652760" y="5839031"/>
            <a:ext cx="66227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203864"/>
                </a:solidFill>
              </a:rPr>
              <a:t>КОЛИЧЕСТВЕ И НАПРАВЛЕНИИ</a:t>
            </a:r>
          </a:p>
          <a:p>
            <a:r>
              <a:rPr lang="ru-RU" sz="1400" b="1" dirty="0">
                <a:solidFill>
                  <a:srgbClr val="203864"/>
                </a:solidFill>
              </a:rPr>
              <a:t> ДВИЖЕНИЯ БПЛА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431930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380</Words>
  <Application>Microsoft Office PowerPoint</Application>
  <PresentationFormat>Широкоэкранный</PresentationFormat>
  <Paragraphs>90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tema.gochs@yandex.ru</cp:lastModifiedBy>
  <cp:revision>102</cp:revision>
  <cp:lastPrinted>2024-05-15T14:00:40Z</cp:lastPrinted>
  <dcterms:created xsi:type="dcterms:W3CDTF">2022-12-19T09:43:22Z</dcterms:created>
  <dcterms:modified xsi:type="dcterms:W3CDTF">2024-05-20T12:24:08Z</dcterms:modified>
</cp:coreProperties>
</file>